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317" r:id="rId2"/>
    <p:sldId id="318" r:id="rId3"/>
    <p:sldId id="303" r:id="rId4"/>
    <p:sldId id="331" r:id="rId5"/>
    <p:sldId id="330" r:id="rId6"/>
    <p:sldId id="348" r:id="rId7"/>
    <p:sldId id="346" r:id="rId8"/>
    <p:sldId id="347" r:id="rId9"/>
    <p:sldId id="349" r:id="rId10"/>
    <p:sldId id="289" r:id="rId11"/>
    <p:sldId id="350" r:id="rId12"/>
    <p:sldId id="344" r:id="rId13"/>
    <p:sldId id="334" r:id="rId14"/>
    <p:sldId id="335" r:id="rId15"/>
    <p:sldId id="351" r:id="rId16"/>
  </p:sldIdLst>
  <p:sldSz cx="9906000" cy="6858000" type="A4"/>
  <p:notesSz cx="9872663"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C0ED"/>
    <a:srgbClr val="00602B"/>
    <a:srgbClr val="99FF99"/>
    <a:srgbClr val="2403ED"/>
    <a:srgbClr val="00FFFF"/>
    <a:srgbClr val="CCFFCC"/>
    <a:srgbClr val="94B3D7"/>
    <a:srgbClr val="FFFFCC"/>
    <a:srgbClr val="99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78975" autoAdjust="0"/>
  </p:normalViewPr>
  <p:slideViewPr>
    <p:cSldViewPr>
      <p:cViewPr varScale="1">
        <p:scale>
          <a:sx n="41" d="100"/>
          <a:sy n="41" d="100"/>
        </p:scale>
        <p:origin x="-360" y="-108"/>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2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8313" cy="33972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763" y="1"/>
            <a:ext cx="4278312" cy="339725"/>
          </a:xfrm>
          <a:prstGeom prst="rect">
            <a:avLst/>
          </a:prstGeom>
        </p:spPr>
        <p:txBody>
          <a:bodyPr vert="horz" lIns="91440" tIns="45720" rIns="91440" bIns="45720" rtlCol="0"/>
          <a:lstStyle>
            <a:lvl1pPr algn="r">
              <a:defRPr sz="1200"/>
            </a:lvl1pPr>
          </a:lstStyle>
          <a:p>
            <a:fld id="{7FB6B284-A8FE-4984-A60C-C086B2056ADC}" type="datetimeFigureOut">
              <a:rPr kumimoji="1" lang="ja-JP" altLang="en-US" smtClean="0"/>
              <a:t>2014/9/26</a:t>
            </a:fld>
            <a:endParaRPr kumimoji="1" lang="ja-JP" altLang="en-US"/>
          </a:p>
        </p:txBody>
      </p:sp>
      <p:sp>
        <p:nvSpPr>
          <p:cNvPr id="4" name="フッター プレースホルダー 3"/>
          <p:cNvSpPr>
            <a:spLocks noGrp="1"/>
          </p:cNvSpPr>
          <p:nvPr>
            <p:ph type="ftr" sz="quarter" idx="2"/>
          </p:nvPr>
        </p:nvSpPr>
        <p:spPr>
          <a:xfrm>
            <a:off x="1" y="6456364"/>
            <a:ext cx="4278313" cy="33972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763" y="6456364"/>
            <a:ext cx="4278312" cy="339725"/>
          </a:xfrm>
          <a:prstGeom prst="rect">
            <a:avLst/>
          </a:prstGeom>
        </p:spPr>
        <p:txBody>
          <a:bodyPr vert="horz" lIns="91440" tIns="45720" rIns="91440" bIns="45720" rtlCol="0" anchor="b"/>
          <a:lstStyle>
            <a:lvl1pPr algn="r">
              <a:defRPr sz="1200"/>
            </a:lvl1pPr>
          </a:lstStyle>
          <a:p>
            <a:fld id="{53CCA82E-03F7-4688-8A69-59444BFD00CB}" type="slidenum">
              <a:rPr kumimoji="1" lang="ja-JP" altLang="en-US" smtClean="0"/>
              <a:t>‹#›</a:t>
            </a:fld>
            <a:endParaRPr kumimoji="1" lang="ja-JP" altLang="en-US"/>
          </a:p>
        </p:txBody>
      </p:sp>
    </p:spTree>
    <p:extLst>
      <p:ext uri="{BB962C8B-B14F-4D97-AF65-F5344CB8AC3E}">
        <p14:creationId xmlns:p14="http://schemas.microsoft.com/office/powerpoint/2010/main" val="1292693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7"/>
            <a:ext cx="4278154" cy="339882"/>
          </a:xfrm>
          <a:prstGeom prst="rect">
            <a:avLst/>
          </a:prstGeom>
        </p:spPr>
        <p:txBody>
          <a:bodyPr vert="horz" lIns="92880" tIns="46440" rIns="92880" bIns="4644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30" y="7"/>
            <a:ext cx="4278154" cy="339882"/>
          </a:xfrm>
          <a:prstGeom prst="rect">
            <a:avLst/>
          </a:prstGeom>
        </p:spPr>
        <p:txBody>
          <a:bodyPr vert="horz" lIns="92880" tIns="46440" rIns="92880" bIns="46440" rtlCol="0"/>
          <a:lstStyle>
            <a:lvl1pPr algn="r">
              <a:defRPr sz="1200"/>
            </a:lvl1pPr>
          </a:lstStyle>
          <a:p>
            <a:fld id="{4A523078-862F-45C8-8E55-57BE16C20822}" type="datetimeFigureOut">
              <a:rPr kumimoji="1" lang="ja-JP" altLang="en-US" smtClean="0"/>
              <a:t>2014/9/26</a:t>
            </a:fld>
            <a:endParaRPr kumimoji="1" lang="ja-JP" altLang="en-US"/>
          </a:p>
        </p:txBody>
      </p:sp>
      <p:sp>
        <p:nvSpPr>
          <p:cNvPr id="4" name="スライド イメージ プレースホルダー 3"/>
          <p:cNvSpPr>
            <a:spLocks noGrp="1" noRot="1" noChangeAspect="1"/>
          </p:cNvSpPr>
          <p:nvPr>
            <p:ph type="sldImg" idx="2"/>
          </p:nvPr>
        </p:nvSpPr>
        <p:spPr>
          <a:xfrm>
            <a:off x="3094038" y="508000"/>
            <a:ext cx="3684587" cy="2552700"/>
          </a:xfrm>
          <a:prstGeom prst="rect">
            <a:avLst/>
          </a:prstGeom>
          <a:noFill/>
          <a:ln w="12700">
            <a:solidFill>
              <a:prstClr val="black"/>
            </a:solidFill>
          </a:ln>
        </p:spPr>
        <p:txBody>
          <a:bodyPr vert="horz" lIns="92880" tIns="46440" rIns="92880" bIns="46440" rtlCol="0" anchor="ctr"/>
          <a:lstStyle/>
          <a:p>
            <a:endParaRPr lang="ja-JP" altLang="en-US"/>
          </a:p>
        </p:txBody>
      </p:sp>
      <p:sp>
        <p:nvSpPr>
          <p:cNvPr id="5" name="ノート プレースホルダー 4"/>
          <p:cNvSpPr>
            <a:spLocks noGrp="1"/>
          </p:cNvSpPr>
          <p:nvPr>
            <p:ph type="body" sz="quarter" idx="3"/>
          </p:nvPr>
        </p:nvSpPr>
        <p:spPr>
          <a:xfrm>
            <a:off x="987269" y="3228896"/>
            <a:ext cx="7898130" cy="3058954"/>
          </a:xfrm>
          <a:prstGeom prst="rect">
            <a:avLst/>
          </a:prstGeom>
        </p:spPr>
        <p:txBody>
          <a:bodyPr vert="horz" lIns="92880" tIns="46440" rIns="92880" bIns="4644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56614"/>
            <a:ext cx="4278154" cy="339882"/>
          </a:xfrm>
          <a:prstGeom prst="rect">
            <a:avLst/>
          </a:prstGeom>
        </p:spPr>
        <p:txBody>
          <a:bodyPr vert="horz" lIns="92880" tIns="46440" rIns="92880" bIns="4644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30" y="6456614"/>
            <a:ext cx="4278154" cy="339882"/>
          </a:xfrm>
          <a:prstGeom prst="rect">
            <a:avLst/>
          </a:prstGeom>
        </p:spPr>
        <p:txBody>
          <a:bodyPr vert="horz" lIns="92880" tIns="46440" rIns="92880" bIns="46440" rtlCol="0" anchor="b"/>
          <a:lstStyle>
            <a:lvl1pPr algn="r">
              <a:defRPr sz="1200"/>
            </a:lvl1pPr>
          </a:lstStyle>
          <a:p>
            <a:fld id="{B5EE5129-A25D-4AC8-9891-6A773E37F3F7}" type="slidenum">
              <a:rPr kumimoji="1" lang="ja-JP" altLang="en-US" smtClean="0"/>
              <a:t>‹#›</a:t>
            </a:fld>
            <a:endParaRPr kumimoji="1" lang="ja-JP" altLang="en-US"/>
          </a:p>
        </p:txBody>
      </p:sp>
    </p:spTree>
    <p:extLst>
      <p:ext uri="{BB962C8B-B14F-4D97-AF65-F5344CB8AC3E}">
        <p14:creationId xmlns:p14="http://schemas.microsoft.com/office/powerpoint/2010/main" val="40925346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5594517" y="6457793"/>
            <a:ext cx="4278154" cy="339882"/>
          </a:xfrm>
          <a:prstGeom prst="rect">
            <a:avLst/>
          </a:prstGeom>
          <a:noFill/>
          <a:ln w="9525">
            <a:noFill/>
            <a:miter lim="800000"/>
            <a:headEnd/>
            <a:tailEnd/>
          </a:ln>
        </p:spPr>
        <p:txBody>
          <a:bodyPr lIns="92880" tIns="46440" rIns="92880" bIns="46440" anchor="b">
            <a:prstTxWarp prst="textNoShape">
              <a:avLst/>
            </a:prstTxWarp>
          </a:bodyPr>
          <a:lstStyle/>
          <a:p>
            <a:pPr algn="r"/>
            <a:fld id="{E8C3C060-4E24-B246-B310-6061BDE3C380}" type="slidenum">
              <a:rPr lang="en-US" altLang="ja-JP" sz="1200"/>
              <a:pPr algn="r"/>
              <a:t>1</a:t>
            </a:fld>
            <a:endParaRPr lang="en-US" altLang="ja-JP" sz="1200"/>
          </a:p>
        </p:txBody>
      </p:sp>
      <p:sp>
        <p:nvSpPr>
          <p:cNvPr id="110595" name="Rectangle 2"/>
          <p:cNvSpPr>
            <a:spLocks noGrp="1" noRot="1" noChangeAspect="1" noChangeArrowheads="1" noTextEdit="1"/>
          </p:cNvSpPr>
          <p:nvPr>
            <p:ph type="sldImg"/>
          </p:nvPr>
        </p:nvSpPr>
        <p:spPr bwMode="auto">
          <a:xfrm>
            <a:off x="3219450" y="592138"/>
            <a:ext cx="3436938" cy="2381250"/>
          </a:xfrm>
          <a:prstGeom prst="rect">
            <a:avLst/>
          </a:prstGeom>
          <a:solidFill>
            <a:srgbClr val="FFFFFF"/>
          </a:solidFill>
          <a:ln w="12700" cap="flat">
            <a:solidFill>
              <a:schemeClr val="tx1"/>
            </a:solidFill>
            <a:miter lim="800000"/>
            <a:headEnd/>
            <a:tailEnd/>
          </a:ln>
        </p:spPr>
      </p:sp>
      <p:sp>
        <p:nvSpPr>
          <p:cNvPr id="110596" name="Rectangle 3"/>
          <p:cNvSpPr>
            <a:spLocks noGrp="1" noChangeArrowheads="1"/>
          </p:cNvSpPr>
          <p:nvPr>
            <p:ph type="body" idx="1"/>
          </p:nvPr>
        </p:nvSpPr>
        <p:spPr bwMode="auto">
          <a:xfrm>
            <a:off x="1410063" y="3235979"/>
            <a:ext cx="7754151" cy="3286724"/>
          </a:xfrm>
          <a:prstGeom prst="rect">
            <a:avLst/>
          </a:prstGeom>
          <a:noFill/>
          <a:ln>
            <a:solidFill>
              <a:srgbClr val="000000"/>
            </a:solidFill>
            <a:miter lim="800000"/>
            <a:headEnd/>
            <a:tailEnd/>
          </a:ln>
        </p:spPr>
        <p:txBody>
          <a:bodyPr lIns="93524" tIns="48375" rIns="93524" bIns="48375">
            <a:prstTxWarp prst="textNoShape">
              <a:avLst/>
            </a:prstTxWarp>
          </a:bodyPr>
          <a:lstStyle/>
          <a:p>
            <a:r>
              <a:rPr kumimoji="1" lang="en-US" altLang="ja-JP" sz="1200" kern="1200" dirty="0" smtClean="0">
                <a:solidFill>
                  <a:schemeClr val="tx1"/>
                </a:solidFill>
                <a:effectLst/>
                <a:latin typeface="+mn-lt"/>
                <a:ea typeface="+mn-ea"/>
                <a:cs typeface="+mn-cs"/>
              </a:rPr>
              <a:t>Recent growing awareness of atmospheric pollution has increased the importance of gas analysis. In many case, we need to measure mixed gas which contains multiple gas molecules and unnecessary aerosols, such as smoke, soot, fog, cloud, and so on. THz gas spectroscopy has some advantages over other spectroscopy. There are rich spectral fingerprints caused by rotational transitions of many polar molecules in THz region. Absorption lines caused by rotational transitions enable high selectivity and sensitivity. Furthermore, THz gas spectroscopy has high discrimination at low pressure because Doppler </a:t>
            </a:r>
            <a:r>
              <a:rPr kumimoji="1" lang="en-US" altLang="ja-JP" sz="1200" kern="1200" dirty="0" err="1" smtClean="0">
                <a:solidFill>
                  <a:schemeClr val="tx1"/>
                </a:solidFill>
                <a:effectLst/>
                <a:latin typeface="+mn-lt"/>
                <a:ea typeface="+mn-ea"/>
                <a:cs typeface="+mn-cs"/>
              </a:rPr>
              <a:t>linewidth</a:t>
            </a:r>
            <a:r>
              <a:rPr kumimoji="1" lang="en-US" altLang="ja-JP" sz="1200" kern="1200" dirty="0" smtClean="0">
                <a:solidFill>
                  <a:schemeClr val="tx1"/>
                </a:solidFill>
                <a:effectLst/>
                <a:latin typeface="+mn-lt"/>
                <a:ea typeface="+mn-ea"/>
                <a:cs typeface="+mn-cs"/>
              </a:rPr>
              <a:t> is much narrower than that in visible and infrared regions. THz gas spectroscopy is less affected by scattering because THz wavelength is much longer than a particle diameter. In this way, THz gas spectroscopy well suits gas analysis.</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0242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94038" y="508000"/>
            <a:ext cx="3684587" cy="2552700"/>
          </a:xfrm>
        </p:spPr>
      </p:sp>
      <p:sp>
        <p:nvSpPr>
          <p:cNvPr id="3" name="ノート プレースホルダー 2"/>
          <p:cNvSpPr>
            <a:spLocks noGrp="1"/>
          </p:cNvSpPr>
          <p:nvPr>
            <p:ph type="body" idx="1"/>
          </p:nvPr>
        </p:nvSpPr>
        <p:spPr/>
        <p:txBody>
          <a:bodyPr/>
          <a:lstStyle/>
          <a:p>
            <a:pPr defTabSz="921624">
              <a:defRPr/>
            </a:pPr>
            <a:r>
              <a:rPr lang="en-US" altLang="ja-JP" dirty="0"/>
              <a:t>This is the experimental setup to extract the beat signal between dual THz combs. Frep1 of free-running laser A is about 100MHz+50Hz, and frep2 of free-running laser B is about 100MHz. After wavelength conv</a:t>
            </a:r>
            <a:r>
              <a:rPr lang="en-US" altLang="ja-JP" b="1" dirty="0"/>
              <a:t>e</a:t>
            </a:r>
            <a:r>
              <a:rPr lang="en-US" altLang="ja-JP" dirty="0"/>
              <a:t>rsion by SHG crystal, the two laser lights are </a:t>
            </a:r>
            <a:r>
              <a:rPr lang="en-US" altLang="ja-JP" b="1" dirty="0"/>
              <a:t>i</a:t>
            </a:r>
            <a:r>
              <a:rPr lang="en-US" altLang="ja-JP" dirty="0"/>
              <a:t>ncident onto the PCA, generating PC-THz combs in PCAs. Then, CW-THz wave is directed onto each PCA. The PC mixing between PC-THz comb and CW-THz wave generates beat signals. We acquire high order of beat signals between dual THz combs by the following three steps; first, amplify the beat signals with a current preamplifier. Second, multiply the frequency by N with PLL. Third, electrically mix each beat signals and low-pass filtering. This is the beat signal between dual THz combs at 0.1 THz. </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10</a:t>
            </a:fld>
            <a:endParaRPr kumimoji="1" lang="ja-JP" altLang="en-US"/>
          </a:p>
        </p:txBody>
      </p:sp>
    </p:spTree>
    <p:extLst>
      <p:ext uri="{BB962C8B-B14F-4D97-AF65-F5344CB8AC3E}">
        <p14:creationId xmlns:p14="http://schemas.microsoft.com/office/powerpoint/2010/main" val="633248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624">
              <a:defRPr/>
            </a:pPr>
            <a:r>
              <a:rPr lang="en-US" altLang="ja-JP" dirty="0"/>
              <a:t>This is the experimental setup for THz gas spectroscopy. THz pulse propagates the 400mm long and 50mm wide gas cell.</a:t>
            </a:r>
            <a:r>
              <a:rPr lang="ja-JP" altLang="ja-JP" dirty="0"/>
              <a:t>　</a:t>
            </a:r>
            <a:r>
              <a:rPr lang="en-US" altLang="ja-JP" dirty="0"/>
              <a:t>In order to suppress the influence of water vapor in the atmosphere, the optical pass of the THz pulse has a nitrogen purge.</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5EE5129-A25D-4AC8-9891-6A773E37F3F7}" type="slidenum">
              <a:rPr kumimoji="1" lang="ja-JP" altLang="en-US" smtClean="0"/>
              <a:t>11</a:t>
            </a:fld>
            <a:endParaRPr kumimoji="1" lang="ja-JP" altLang="en-US"/>
          </a:p>
        </p:txBody>
      </p:sp>
    </p:spTree>
    <p:extLst>
      <p:ext uri="{BB962C8B-B14F-4D97-AF65-F5344CB8AC3E}">
        <p14:creationId xmlns:p14="http://schemas.microsoft.com/office/powerpoint/2010/main" val="2605318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624">
              <a:defRPr/>
            </a:pPr>
            <a:r>
              <a:rPr lang="en-US" altLang="ja-JP" dirty="0"/>
              <a:t>At first, we acquired the temporal waveform of 10 THz pulses. Green graph shows the result using a constant clock and free-running frep1 and frep2. THz signals disappear due to the influence of timing jitter. Blue graph shows the result of conventional method using a constant clock and stabilized frep1 and frep2. Red graph shows the result of the proposed method using adaptive clock and free-running frep1 and frep2. Though both of the red and green graphs use same free-running, THz signals obtained by proposed method can get the good THz signal without the influence of timing jitter. Furthermore, peak value is constant in proposed method, while the peak is fluctuated in the conventional method. </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5EE5129-A25D-4AC8-9891-6A773E37F3F7}" type="slidenum">
              <a:rPr kumimoji="1" lang="ja-JP" altLang="en-US" smtClean="0"/>
              <a:t>12</a:t>
            </a:fld>
            <a:endParaRPr kumimoji="1" lang="ja-JP" altLang="en-US"/>
          </a:p>
        </p:txBody>
      </p:sp>
    </p:spTree>
    <p:extLst>
      <p:ext uri="{BB962C8B-B14F-4D97-AF65-F5344CB8AC3E}">
        <p14:creationId xmlns:p14="http://schemas.microsoft.com/office/powerpoint/2010/main" val="4147106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is the spectrum obtained by Fourier Transform of 10 THz pulses. In both approaches, we obtained almost the same spectrum. However, at the expanded graph at 0.5 THz, the comb mode of the proposed method is clearly separated while that of the conventional method is blurred. This result shows that the influence of timing jitter remains in the conventional method. </a:t>
            </a:r>
            <a:endParaRPr kumimoji="1" lang="ja-JP" altLang="en-US" dirty="0"/>
          </a:p>
        </p:txBody>
      </p:sp>
      <p:sp>
        <p:nvSpPr>
          <p:cNvPr id="4" name="スライド番号プレースホルダー 3"/>
          <p:cNvSpPr>
            <a:spLocks noGrp="1"/>
          </p:cNvSpPr>
          <p:nvPr>
            <p:ph type="sldNum" sz="quarter" idx="10"/>
          </p:nvPr>
        </p:nvSpPr>
        <p:spPr/>
        <p:txBody>
          <a:bodyPr/>
          <a:lstStyle/>
          <a:p>
            <a:fld id="{B5EE5129-A25D-4AC8-9891-6A773E37F3F7}" type="slidenum">
              <a:rPr kumimoji="1" lang="ja-JP" altLang="en-US" smtClean="0"/>
              <a:t>13</a:t>
            </a:fld>
            <a:endParaRPr kumimoji="1" lang="ja-JP" altLang="en-US"/>
          </a:p>
        </p:txBody>
      </p:sp>
    </p:spTree>
    <p:extLst>
      <p:ext uri="{BB962C8B-B14F-4D97-AF65-F5344CB8AC3E}">
        <p14:creationId xmlns:p14="http://schemas.microsoft.com/office/powerpoint/2010/main" val="208995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624">
              <a:defRPr/>
            </a:pPr>
            <a:r>
              <a:rPr kumimoji="1" lang="en-US" altLang="ja-JP" sz="1200" kern="1200" dirty="0" smtClean="0">
                <a:solidFill>
                  <a:schemeClr val="tx1"/>
                </a:solidFill>
                <a:effectLst/>
                <a:latin typeface="+mn-lt"/>
                <a:ea typeface="+mn-ea"/>
                <a:cs typeface="+mn-cs"/>
              </a:rPr>
              <a:t>Finally, we measure the acetonitrile gas which is a kind of VOCs. This is the absorption spectrum obtained by conventional and proposed method. These absorption lines caused by rotational transitions appear with interval of 18.4GHz, and in good agreement with the value calculated from rotational constant in both approach. However, at higher frequency, dynamic range of the proposed method is higher than that of the conventional method.</a:t>
            </a:r>
            <a:endParaRPr kumimoji="1" lang="ja-JP" altLang="en-US" dirty="0"/>
          </a:p>
        </p:txBody>
      </p:sp>
      <p:sp>
        <p:nvSpPr>
          <p:cNvPr id="4" name="スライド番号プレースホルダー 3"/>
          <p:cNvSpPr>
            <a:spLocks noGrp="1"/>
          </p:cNvSpPr>
          <p:nvPr>
            <p:ph type="sldNum" sz="quarter" idx="10"/>
          </p:nvPr>
        </p:nvSpPr>
        <p:spPr/>
        <p:txBody>
          <a:bodyPr/>
          <a:lstStyle/>
          <a:p>
            <a:fld id="{B5EE5129-A25D-4AC8-9891-6A773E37F3F7}" type="slidenum">
              <a:rPr kumimoji="1" lang="ja-JP" altLang="en-US" smtClean="0"/>
              <a:t>14</a:t>
            </a:fld>
            <a:endParaRPr kumimoji="1" lang="ja-JP" altLang="en-US"/>
          </a:p>
        </p:txBody>
      </p:sp>
    </p:spTree>
    <p:extLst>
      <p:ext uri="{BB962C8B-B14F-4D97-AF65-F5344CB8AC3E}">
        <p14:creationId xmlns:p14="http://schemas.microsoft.com/office/powerpoint/2010/main" val="400926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In summary, dual THz comb spectroscopy was attained using free-running dual femtosecond lasers. This experimental result is shown </a:t>
            </a:r>
            <a:r>
              <a:rPr lang="en-US" altLang="ja-JP"/>
              <a:t>here</a:t>
            </a:r>
            <a:r>
              <a:rPr lang="en-US" altLang="ja-JP" smtClean="0"/>
              <a:t>.</a:t>
            </a:r>
            <a:endParaRPr lang="ja-JP" altLang="ja-JP" dirty="0"/>
          </a:p>
        </p:txBody>
      </p:sp>
      <p:sp>
        <p:nvSpPr>
          <p:cNvPr id="4" name="スライド番号プレースホルダー 3"/>
          <p:cNvSpPr>
            <a:spLocks noGrp="1"/>
          </p:cNvSpPr>
          <p:nvPr>
            <p:ph type="sldNum" sz="quarter" idx="10"/>
          </p:nvPr>
        </p:nvSpPr>
        <p:spPr/>
        <p:txBody>
          <a:bodyPr/>
          <a:lstStyle/>
          <a:p>
            <a:fld id="{B5EE5129-A25D-4AC8-9891-6A773E37F3F7}" type="slidenum">
              <a:rPr kumimoji="1" lang="ja-JP" altLang="en-US" smtClean="0"/>
              <a:t>15</a:t>
            </a:fld>
            <a:endParaRPr kumimoji="1" lang="ja-JP" altLang="en-US"/>
          </a:p>
        </p:txBody>
      </p:sp>
    </p:spTree>
    <p:extLst>
      <p:ext uri="{BB962C8B-B14F-4D97-AF65-F5344CB8AC3E}">
        <p14:creationId xmlns:p14="http://schemas.microsoft.com/office/powerpoint/2010/main" val="334917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5594517" y="6457793"/>
            <a:ext cx="4278154" cy="339882"/>
          </a:xfrm>
          <a:prstGeom prst="rect">
            <a:avLst/>
          </a:prstGeom>
          <a:noFill/>
          <a:ln w="9525">
            <a:noFill/>
            <a:miter lim="800000"/>
            <a:headEnd/>
            <a:tailEnd/>
          </a:ln>
        </p:spPr>
        <p:txBody>
          <a:bodyPr lIns="92880" tIns="46440" rIns="92880" bIns="46440" anchor="b">
            <a:prstTxWarp prst="textNoShape">
              <a:avLst/>
            </a:prstTxWarp>
          </a:bodyPr>
          <a:lstStyle/>
          <a:p>
            <a:pPr algn="r"/>
            <a:fld id="{E8C3C060-4E24-B246-B310-6061BDE3C380}" type="slidenum">
              <a:rPr lang="en-US" altLang="ja-JP" sz="1200"/>
              <a:pPr algn="r"/>
              <a:t>2</a:t>
            </a:fld>
            <a:endParaRPr lang="en-US" altLang="ja-JP" sz="1200"/>
          </a:p>
        </p:txBody>
      </p:sp>
      <p:sp>
        <p:nvSpPr>
          <p:cNvPr id="110595" name="Rectangle 2"/>
          <p:cNvSpPr>
            <a:spLocks noGrp="1" noRot="1" noChangeAspect="1" noChangeArrowheads="1" noTextEdit="1"/>
          </p:cNvSpPr>
          <p:nvPr>
            <p:ph type="sldImg"/>
          </p:nvPr>
        </p:nvSpPr>
        <p:spPr bwMode="auto">
          <a:xfrm>
            <a:off x="3219450" y="592138"/>
            <a:ext cx="3436938" cy="2381250"/>
          </a:xfrm>
          <a:prstGeom prst="rect">
            <a:avLst/>
          </a:prstGeom>
          <a:solidFill>
            <a:srgbClr val="FFFFFF"/>
          </a:solidFill>
          <a:ln w="12700" cap="flat">
            <a:solidFill>
              <a:schemeClr val="tx1"/>
            </a:solidFill>
            <a:miter lim="800000"/>
            <a:headEnd/>
            <a:tailEnd/>
          </a:ln>
        </p:spPr>
      </p:sp>
      <p:sp>
        <p:nvSpPr>
          <p:cNvPr id="110596" name="Rectangle 3"/>
          <p:cNvSpPr>
            <a:spLocks noGrp="1" noChangeArrowheads="1"/>
          </p:cNvSpPr>
          <p:nvPr>
            <p:ph type="body" idx="1"/>
          </p:nvPr>
        </p:nvSpPr>
        <p:spPr bwMode="auto">
          <a:xfrm>
            <a:off x="1410063" y="3235979"/>
            <a:ext cx="7754151" cy="3286724"/>
          </a:xfrm>
          <a:prstGeom prst="rect">
            <a:avLst/>
          </a:prstGeom>
          <a:noFill/>
          <a:ln>
            <a:solidFill>
              <a:srgbClr val="000000"/>
            </a:solidFill>
            <a:miter lim="800000"/>
            <a:headEnd/>
            <a:tailEnd/>
          </a:ln>
        </p:spPr>
        <p:txBody>
          <a:bodyPr lIns="93524" tIns="48375" rIns="93524" bIns="48375">
            <a:prstTxWarp prst="textNoShape">
              <a:avLst/>
            </a:prstTxWarp>
          </a:bodyPr>
          <a:lstStyle/>
          <a:p>
            <a:pPr eaLnBrk="1" hangingPunct="1"/>
            <a:r>
              <a:rPr kumimoji="1" lang="en-US" altLang="ja-JP" sz="1200" kern="1200" dirty="0" smtClean="0">
                <a:solidFill>
                  <a:schemeClr val="tx1"/>
                </a:solidFill>
                <a:effectLst/>
                <a:latin typeface="+mn-lt"/>
                <a:ea typeface="+mn-ea"/>
                <a:cs typeface="+mn-cs"/>
              </a:rPr>
              <a:t>The absorption spectrum of Atmospheric gas molecules and VOC gases is shown here. VOC is the general term of organic compounds that become gaseous in the air. VOCs are emitted from factories, and produce other primary air pollutants such as high ground-level ozone and small particulate matter. Therefore, the instrumental analysis of VOC gases is important for the pollution control. In our experiment, we measured acetonitrile gas. However, as shown, there are not only VOC gases but also a lot of other gases in the atmosphere. To discriminate the target gas correctly, high resolution, high accuracy, and broadband spectrum are required.</a:t>
            </a:r>
            <a:endParaRPr lang="en-US" altLang="ja-JP" dirty="0">
              <a:latin typeface="Times New Roman" pitchFamily="-108" charset="0"/>
              <a:ea typeface="ＭＳ 明朝" pitchFamily="-108" charset="-128"/>
              <a:cs typeface="ＭＳ 明朝" pitchFamily="-10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54648" indent="-290250" eaLnBrk="0" hangingPunct="0">
              <a:defRPr kumimoji="1" sz="2400">
                <a:solidFill>
                  <a:schemeClr val="tx1"/>
                </a:solidFill>
                <a:latin typeface="Times New Roman" pitchFamily="1" charset="0"/>
                <a:ea typeface="ＭＳ Ｐゴシック" pitchFamily="1" charset="-128"/>
              </a:defRPr>
            </a:lvl2pPr>
            <a:lvl3pPr marL="1160998" indent="-232199" eaLnBrk="0" hangingPunct="0">
              <a:defRPr kumimoji="1" sz="2400">
                <a:solidFill>
                  <a:schemeClr val="tx1"/>
                </a:solidFill>
                <a:latin typeface="Times New Roman" pitchFamily="1" charset="0"/>
                <a:ea typeface="ＭＳ Ｐゴシック" pitchFamily="1" charset="-128"/>
              </a:defRPr>
            </a:lvl3pPr>
            <a:lvl4pPr marL="1625398" indent="-232199" eaLnBrk="0" hangingPunct="0">
              <a:defRPr kumimoji="1" sz="2400">
                <a:solidFill>
                  <a:schemeClr val="tx1"/>
                </a:solidFill>
                <a:latin typeface="Times New Roman" pitchFamily="1" charset="0"/>
                <a:ea typeface="ＭＳ Ｐゴシック" pitchFamily="1" charset="-128"/>
              </a:defRPr>
            </a:lvl4pPr>
            <a:lvl5pPr marL="2089796" indent="-232199" eaLnBrk="0" hangingPunct="0">
              <a:defRPr kumimoji="1" sz="2400">
                <a:solidFill>
                  <a:schemeClr val="tx1"/>
                </a:solidFill>
                <a:latin typeface="Times New Roman" pitchFamily="1" charset="0"/>
                <a:ea typeface="ＭＳ Ｐゴシック" pitchFamily="1" charset="-128"/>
              </a:defRPr>
            </a:lvl5pPr>
            <a:lvl6pPr marL="2554196" indent="-232199"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3018595" indent="-232199"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82995" indent="-232199"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947394" indent="-232199"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FBD352DE-F9C5-4FCF-91E3-C2C07DF805F5}" type="slidenum">
              <a:rPr lang="en-US" altLang="ja-JP" sz="1200"/>
              <a:pPr eaLnBrk="1" hangingPunct="1"/>
              <a:t>3</a:t>
            </a:fld>
            <a:endParaRPr lang="en-US" altLang="ja-JP" sz="1200"/>
          </a:p>
        </p:txBody>
      </p:sp>
      <p:sp>
        <p:nvSpPr>
          <p:cNvPr id="56323" name="Rectangle 2"/>
          <p:cNvSpPr>
            <a:spLocks noGrp="1" noRot="1" noChangeAspect="1" noChangeArrowheads="1" noTextEdit="1"/>
          </p:cNvSpPr>
          <p:nvPr>
            <p:ph type="sldImg"/>
          </p:nvPr>
        </p:nvSpPr>
        <p:spPr>
          <a:xfrm>
            <a:off x="3219450" y="592138"/>
            <a:ext cx="3436938" cy="2381250"/>
          </a:xfrm>
          <a:ln w="12700" cap="flat">
            <a:solidFill>
              <a:schemeClr val="tx1"/>
            </a:solidFill>
          </a:ln>
        </p:spPr>
      </p:sp>
      <p:sp>
        <p:nvSpPr>
          <p:cNvPr id="56324" name="Rectangle 3"/>
          <p:cNvSpPr>
            <a:spLocks noGrp="1" noChangeArrowheads="1"/>
          </p:cNvSpPr>
          <p:nvPr>
            <p:ph type="body" idx="1"/>
          </p:nvPr>
        </p:nvSpPr>
        <p:spPr>
          <a:xfrm>
            <a:off x="1410063" y="3235979"/>
            <a:ext cx="7754151" cy="3286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24" tIns="48375" rIns="93524" bIns="48375"/>
          <a:lstStyle/>
          <a:p>
            <a:r>
              <a:rPr kumimoji="1" lang="en-US" altLang="ja-JP" sz="1200" kern="1200" dirty="0" smtClean="0">
                <a:solidFill>
                  <a:schemeClr val="tx1"/>
                </a:solidFill>
                <a:effectLst/>
                <a:latin typeface="+mn-lt"/>
                <a:ea typeface="+mn-ea"/>
                <a:cs typeface="+mn-cs"/>
              </a:rPr>
              <a:t>This slide shows behavior of optical comb and THz comb in time and frequency domains. Recently, optical frequency combs from a femtosecond laser can be used as a precise frequency ruler in optical region. When the optical pulse is incident on the PCA, the optical comb can be down-converted to the THz region without any change in its frequency spacing. The emitted THz comb is a harmonic frequency comb without any offset, which is composed of a fundamental component and a series of harmonic components of a mode-locked frequency of </a:t>
            </a:r>
            <a:r>
              <a:rPr kumimoji="1" lang="en-US" altLang="ja-JP" sz="1200" kern="1200" dirty="0" err="1" smtClean="0">
                <a:solidFill>
                  <a:schemeClr val="tx1"/>
                </a:solidFill>
                <a:effectLst/>
                <a:latin typeface="+mn-lt"/>
                <a:ea typeface="+mn-ea"/>
                <a:cs typeface="+mn-cs"/>
              </a:rPr>
              <a:t>frep</a:t>
            </a:r>
            <a:r>
              <a:rPr kumimoji="1" lang="en-US" altLang="ja-JP" sz="1200" kern="1200" dirty="0" smtClean="0">
                <a:solidFill>
                  <a:schemeClr val="tx1"/>
                </a:solidFill>
                <a:effectLst/>
                <a:latin typeface="+mn-lt"/>
                <a:ea typeface="+mn-ea"/>
                <a:cs typeface="+mn-cs"/>
              </a:rPr>
              <a:t>. Such a THz comb provides attractive features for gas spectroscopy. Attractive features are such as simplicity, broadband selectivity, offset free, and absolute frequency calibration. Therefore, THz comb can be used for THz gas spectroscopy that has high resolution, high accuracy, and broadband spectrum.</a:t>
            </a:r>
            <a:endParaRPr lang="ja-JP"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shows how to measure THz comb. In THz-TDS based on mechanical stage, we can acquire temporal waveform of only one THz pulse due to limitation on stroke. The spectrum obtained by Fourier Transform is a continuous spectrum, and does not have the structure of THz comb. On the other hand, we can obtain THz pulse train by expanding measurement time window larger than a pulse period. And frequency spectrum obtained by Fourier Transform has the structure of THz comb. In order to expand the time window, we used the asynchronous-optical-sampling method using dual fs lasers, namely ASOPS-THz-TDS.</a:t>
            </a:r>
            <a:endParaRPr kumimoji="1" lang="ja-JP" altLang="en-US" dirty="0"/>
          </a:p>
        </p:txBody>
      </p:sp>
      <p:sp>
        <p:nvSpPr>
          <p:cNvPr id="4" name="スライド番号プレースホルダー 3"/>
          <p:cNvSpPr>
            <a:spLocks noGrp="1"/>
          </p:cNvSpPr>
          <p:nvPr>
            <p:ph type="sldNum" sz="quarter" idx="10"/>
          </p:nvPr>
        </p:nvSpPr>
        <p:spPr/>
        <p:txBody>
          <a:bodyPr/>
          <a:lstStyle/>
          <a:p>
            <a:fld id="{B5EE5129-A25D-4AC8-9891-6A773E37F3F7}" type="slidenum">
              <a:rPr kumimoji="1" lang="ja-JP" altLang="en-US" smtClean="0"/>
              <a:t>4</a:t>
            </a:fld>
            <a:endParaRPr kumimoji="1" lang="ja-JP" altLang="en-US"/>
          </a:p>
        </p:txBody>
      </p:sp>
    </p:spTree>
    <p:extLst>
      <p:ext uri="{BB962C8B-B14F-4D97-AF65-F5344CB8AC3E}">
        <p14:creationId xmlns:p14="http://schemas.microsoft.com/office/powerpoint/2010/main" val="399418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94038" y="508000"/>
            <a:ext cx="3684587" cy="25527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In ASOPS, we use the dual femtosecond lasers that are controlled to have slightly different repetition rates. The pulse from the femtosecond laser A is incident on the PCA for THz generation, and THz pulse is emitted. After propagating in free space, THz pulse is incident on the PCA for THz detection. On the other hand, the pulse from femtosecond laser B, namely probe pulse, is incident on the PCA for THz detection. Then, the overlapping timing between THz and probe pulse is automatically shifts for each pulse due to the difference between repetition frequencies of the dual lasers. In this way, time scale of picosecond THz pulse expands to microsecond order. Period of acquired THz pulse is inverse of </a:t>
            </a:r>
            <a:r>
              <a:rPr kumimoji="1" lang="en-US" altLang="ja-JP" sz="1200" kern="1200" dirty="0" err="1" smtClean="0">
                <a:solidFill>
                  <a:schemeClr val="tx1"/>
                </a:solidFill>
                <a:effectLst/>
                <a:latin typeface="+mn-lt"/>
                <a:ea typeface="+mn-ea"/>
                <a:cs typeface="+mn-cs"/>
              </a:rPr>
              <a:t>Δf</a:t>
            </a:r>
            <a:r>
              <a:rPr kumimoji="1" lang="en-US" altLang="ja-JP" sz="1200" kern="1200" baseline="-25000" dirty="0" err="1" smtClean="0">
                <a:solidFill>
                  <a:schemeClr val="tx1"/>
                </a:solidFill>
                <a:effectLst/>
                <a:latin typeface="+mn-lt"/>
                <a:ea typeface="+mn-ea"/>
                <a:cs typeface="+mn-cs"/>
              </a:rPr>
              <a:t>rep</a:t>
            </a:r>
            <a:r>
              <a:rPr kumimoji="1" lang="en-US" altLang="ja-JP" sz="1200" kern="1200" dirty="0" smtClean="0">
                <a:solidFill>
                  <a:schemeClr val="tx1"/>
                </a:solidFill>
                <a:effectLst/>
                <a:latin typeface="+mn-lt"/>
                <a:ea typeface="+mn-ea"/>
                <a:cs typeface="+mn-cs"/>
              </a:rPr>
              <a:t>, and temporal magnification factor is here. This method enables us to measure THz pulses by an oscilloscope and eliminate the limitation on a time window. Generally, in this method, we use dual femtosecond lasers which repetition frequencies are stable enough. However, this has limited the practical application of ASOPS.</a:t>
            </a:r>
            <a:endParaRPr lang="ja-JP" altLang="ja-JP"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5</a:t>
            </a:fld>
            <a:endParaRPr kumimoji="1" lang="ja-JP" altLang="en-US"/>
          </a:p>
        </p:txBody>
      </p:sp>
    </p:spTree>
    <p:extLst>
      <p:ext uri="{BB962C8B-B14F-4D97-AF65-F5344CB8AC3E}">
        <p14:creationId xmlns:p14="http://schemas.microsoft.com/office/powerpoint/2010/main" val="354393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94038" y="508000"/>
            <a:ext cx="3684587" cy="2552700"/>
          </a:xfrm>
        </p:spPr>
      </p:sp>
      <p:sp>
        <p:nvSpPr>
          <p:cNvPr id="3" name="ノート プレースホルダー 2"/>
          <p:cNvSpPr>
            <a:spLocks noGrp="1"/>
          </p:cNvSpPr>
          <p:nvPr>
            <p:ph type="body" idx="1"/>
          </p:nvPr>
        </p:nvSpPr>
        <p:spPr/>
        <p:txBody>
          <a:bodyPr/>
          <a:lstStyle/>
          <a:p>
            <a:r>
              <a:rPr lang="en-US" altLang="ja-JP" dirty="0"/>
              <a:t>If we can use free-running dual femtosecond lasers in ASOPS, the application will be significantly expanded. However, the problem is that timing jitter between free-running dual lasers distorts the linearity of time and frequency scale due to fluctuation of temporal magnification factor.</a:t>
            </a:r>
            <a:endParaRPr lang="ja-JP" altLang="ja-JP"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6</a:t>
            </a:fld>
            <a:endParaRPr kumimoji="1" lang="ja-JP" altLang="en-US"/>
          </a:p>
        </p:txBody>
      </p:sp>
    </p:spTree>
    <p:extLst>
      <p:ext uri="{BB962C8B-B14F-4D97-AF65-F5344CB8AC3E}">
        <p14:creationId xmlns:p14="http://schemas.microsoft.com/office/powerpoint/2010/main" val="365141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is the flow-chart  to get the THz comb spectrum in ASOPS. First, time scale of picosecond THz pulses is expanded to microsecond order based on temporal magnification factor. Second, we acquire the RF comb spectrum by Fourier Transform. Finally, we can obtain THz comb spectrum by frequency calibration. However, the linearity of time scale of the microsecond THz pulses is greatly distorted because the temporal magnification factor reflects the fluctuation of the lasers. And the same can be said about linearity of RF comb spectrum obtained by Fourier Transform. As a result, the accuracy and resolution of the THz comb spectrum obtained by rescaling reduce.</a:t>
            </a:r>
            <a:endParaRPr lang="ja-JP" altLang="ja-JP"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7</a:t>
            </a:fld>
            <a:endParaRPr kumimoji="1" lang="ja-JP" altLang="en-US"/>
          </a:p>
        </p:txBody>
      </p:sp>
    </p:spTree>
    <p:extLst>
      <p:ext uri="{BB962C8B-B14F-4D97-AF65-F5344CB8AC3E}">
        <p14:creationId xmlns:p14="http://schemas.microsoft.com/office/powerpoint/2010/main" val="97347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So we developed adaptive sampling as a new method to solve this problem. Here is the THz pulse train obtained by ASOPS. The linearity of time scale is clearly distorted due to the influence of timing jitter. In conventional method, data acquisition timing of the THz pulse train is decided by the constant clock of the data acquisition board. However the acquired signal is still distorted. In a proposed method, we use the adaptive clock which reflects the fluctuation of timing jitter for data acquisition timing. As a result, linearity of time scale is recovered, and we can get the THz signal without influence of timing jitter shown as here. The adaptive clock can be generated by beat signals between dual THz combs.</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5EE5129-A25D-4AC8-9891-6A773E37F3F7}" type="slidenum">
              <a:rPr kumimoji="1" lang="ja-JP" altLang="en-US" smtClean="0"/>
              <a:t>8</a:t>
            </a:fld>
            <a:endParaRPr kumimoji="1" lang="ja-JP" altLang="en-US"/>
          </a:p>
        </p:txBody>
      </p:sp>
    </p:spTree>
    <p:extLst>
      <p:ext uri="{BB962C8B-B14F-4D97-AF65-F5344CB8AC3E}">
        <p14:creationId xmlns:p14="http://schemas.microsoft.com/office/powerpoint/2010/main" val="90088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94038" y="508000"/>
            <a:ext cx="3684587" cy="2552700"/>
          </a:xfrm>
        </p:spPr>
      </p:sp>
      <p:sp>
        <p:nvSpPr>
          <p:cNvPr id="3" name="ノート プレースホルダー 2"/>
          <p:cNvSpPr>
            <a:spLocks noGrp="1"/>
          </p:cNvSpPr>
          <p:nvPr>
            <p:ph type="body" idx="1"/>
          </p:nvPr>
        </p:nvSpPr>
        <p:spPr/>
        <p:txBody>
          <a:bodyPr/>
          <a:lstStyle/>
          <a:p>
            <a:pPr defTabSz="932579">
              <a:defRPr/>
            </a:pPr>
            <a:r>
              <a:rPr lang="en-US" altLang="ja-JP" dirty="0"/>
              <a:t>We extracted a beat signal between dual THz combs using dual THz spectrum analyzer as shown here. THz spectrum analyzer is based on a heterodyne technique with photoconductive mixing. The key difference between the electrical heterodyne technique and photoconductive mixing is the use of a </a:t>
            </a:r>
            <a:r>
              <a:rPr lang="en-US" altLang="ja-JP" dirty="0" err="1"/>
              <a:t>photocarrier</a:t>
            </a:r>
            <a:r>
              <a:rPr lang="en-US" altLang="ja-JP" dirty="0"/>
              <a:t> THz (PC-THz) comb as a local oscillator with multiple frequencies. The frequencies cover THz region. When two femtosecond laser lights are incident onto two independent photoconductive antennae (PCA1 and PCA2), two PC-THz combs with different frequency intervals of f</a:t>
            </a:r>
            <a:r>
              <a:rPr lang="en-US" altLang="ja-JP" baseline="-25000" dirty="0"/>
              <a:t>rep1</a:t>
            </a:r>
            <a:r>
              <a:rPr lang="en-US" altLang="ja-JP" dirty="0"/>
              <a:t> and f</a:t>
            </a:r>
            <a:r>
              <a:rPr lang="en-US" altLang="ja-JP" baseline="-25000" dirty="0"/>
              <a:t>rep2</a:t>
            </a:r>
            <a:r>
              <a:rPr lang="en-US" altLang="ja-JP" dirty="0"/>
              <a:t> are induced in PCA1 and PCA2 as shown in here. Then, when CW-THz wave is incident onto both PCA1 and PCA 2, two beat signals with f</a:t>
            </a:r>
            <a:r>
              <a:rPr lang="en-US" altLang="ja-JP" baseline="-25000" dirty="0"/>
              <a:t>beat1</a:t>
            </a:r>
            <a:r>
              <a:rPr lang="en-US" altLang="ja-JP" dirty="0"/>
              <a:t> (= </a:t>
            </a:r>
            <a:r>
              <a:rPr lang="en-US" altLang="ja-JP" dirty="0" err="1"/>
              <a:t>f</a:t>
            </a:r>
            <a:r>
              <a:rPr lang="en-US" altLang="ja-JP" baseline="-25000" dirty="0" err="1"/>
              <a:t>THz</a:t>
            </a:r>
            <a:r>
              <a:rPr lang="en-US" altLang="ja-JP" dirty="0"/>
              <a:t> - mf</a:t>
            </a:r>
            <a:r>
              <a:rPr lang="en-US" altLang="ja-JP" baseline="-25000" dirty="0"/>
              <a:t>rep1</a:t>
            </a:r>
            <a:r>
              <a:rPr lang="en-US" altLang="ja-JP" dirty="0"/>
              <a:t>) and f</a:t>
            </a:r>
            <a:r>
              <a:rPr lang="en-US" altLang="ja-JP" baseline="-25000" dirty="0"/>
              <a:t>beat2 </a:t>
            </a:r>
            <a:r>
              <a:rPr lang="en-US" altLang="ja-JP" dirty="0"/>
              <a:t>(= </a:t>
            </a:r>
            <a:r>
              <a:rPr lang="en-US" altLang="ja-JP" dirty="0" err="1"/>
              <a:t>f</a:t>
            </a:r>
            <a:r>
              <a:rPr lang="en-US" altLang="ja-JP" baseline="-25000" dirty="0" err="1"/>
              <a:t>THz</a:t>
            </a:r>
            <a:r>
              <a:rPr lang="en-US" altLang="ja-JP" dirty="0"/>
              <a:t> - mf</a:t>
            </a:r>
            <a:r>
              <a:rPr lang="en-US" altLang="ja-JP" baseline="-25000" dirty="0"/>
              <a:t>rep2</a:t>
            </a:r>
            <a:r>
              <a:rPr lang="en-US" altLang="ja-JP" dirty="0"/>
              <a:t>) are generated as PCA current signals. m is the order of comb mode nearest in frequency to </a:t>
            </a:r>
            <a:r>
              <a:rPr lang="en-US" altLang="ja-JP" dirty="0" err="1"/>
              <a:t>f</a:t>
            </a:r>
            <a:r>
              <a:rPr lang="en-US" altLang="ja-JP" baseline="-25000" dirty="0" err="1"/>
              <a:t>THz</a:t>
            </a:r>
            <a:r>
              <a:rPr lang="en-US" altLang="ja-JP" dirty="0"/>
              <a:t>.  Finally, we obtained the beat signal between two PC-THz comb (mf</a:t>
            </a:r>
            <a:r>
              <a:rPr lang="en-US" altLang="ja-JP" baseline="-25000" dirty="0"/>
              <a:t>rep2</a:t>
            </a:r>
            <a:r>
              <a:rPr lang="en-US" altLang="ja-JP" dirty="0"/>
              <a:t> – mf</a:t>
            </a:r>
            <a:r>
              <a:rPr lang="en-US" altLang="ja-JP" baseline="-25000" dirty="0"/>
              <a:t>rep1</a:t>
            </a:r>
            <a:r>
              <a:rPr lang="en-US" altLang="ja-JP" dirty="0"/>
              <a:t> = </a:t>
            </a:r>
            <a:r>
              <a:rPr lang="en-US" altLang="ja-JP" dirty="0" err="1"/>
              <a:t>m∆f</a:t>
            </a:r>
            <a:r>
              <a:rPr lang="en-US" altLang="ja-JP" baseline="-25000" dirty="0" err="1"/>
              <a:t>rep</a:t>
            </a:r>
            <a:r>
              <a:rPr lang="en-US" altLang="ja-JP" dirty="0"/>
              <a:t>) by electrically mixing these two beat signals and low-pass filtering. Please look at this formula.</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9</a:t>
            </a:fld>
            <a:endParaRPr kumimoji="1" lang="ja-JP" altLang="en-US"/>
          </a:p>
        </p:txBody>
      </p:sp>
    </p:spTree>
    <p:extLst>
      <p:ext uri="{BB962C8B-B14F-4D97-AF65-F5344CB8AC3E}">
        <p14:creationId xmlns:p14="http://schemas.microsoft.com/office/powerpoint/2010/main" val="278700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23AF5DDF-B312-4849-966E-6F22DD2B8034}" type="datetime1">
              <a:rPr kumimoji="1" lang="ja-JP" altLang="en-US" smtClean="0"/>
              <a:t>2014/9/26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35AE0EA1-6130-4E13-AF79-CB681EAC74F5}" type="datetime1">
              <a:rPr kumimoji="1" lang="ja-JP" altLang="en-US" smtClean="0"/>
              <a:t>2014/9/26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742952"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14EADF6F-65FB-447F-8AE3-8C093A742F4E}" type="datetime1">
              <a:rPr kumimoji="1" lang="ja-JP" altLang="en-US" smtClean="0"/>
              <a:t>2014/9/26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0" y="609600"/>
            <a:ext cx="84201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742950" y="6248400"/>
            <a:ext cx="2063750" cy="457200"/>
          </a:xfrm>
        </p:spPr>
        <p:txBody>
          <a:bodyPr/>
          <a:lstStyle>
            <a:lvl1pPr>
              <a:defRPr/>
            </a:lvl1pPr>
          </a:lstStyle>
          <a:p>
            <a:fld id="{49215538-91DE-4AD4-93A1-60BAA8720D6D}" type="datetime1">
              <a:rPr kumimoji="1" lang="ja-JP" altLang="en-US" smtClean="0"/>
              <a:t>2014/9/26</a:t>
            </a:fld>
            <a:endParaRPr kumimoji="1" lang="ja-JP" altLang="en-US"/>
          </a:p>
        </p:txBody>
      </p:sp>
      <p:sp>
        <p:nvSpPr>
          <p:cNvPr id="4" name="フッター プレースホルダ 3"/>
          <p:cNvSpPr>
            <a:spLocks noGrp="1"/>
          </p:cNvSpPr>
          <p:nvPr>
            <p:ph type="ftr" sz="quarter" idx="11"/>
          </p:nvPr>
        </p:nvSpPr>
        <p:spPr>
          <a:xfrm>
            <a:off x="3384550" y="6248400"/>
            <a:ext cx="31369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7099300" y="6248400"/>
            <a:ext cx="2063750" cy="457200"/>
          </a:xfrm>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B13361D6-A8EF-4A2B-B892-64666351DFC4}" type="datetime1">
              <a:rPr kumimoji="1" lang="ja-JP" altLang="en-US" smtClean="0"/>
              <a:t>2014/9/26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FB4EE203-7F35-4F1F-B71F-FF1A5CB305D9}" type="datetime1">
              <a:rPr kumimoji="1" lang="ja-JP" altLang="en-US" smtClean="0"/>
              <a:t>2014/9/26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742950"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34B3C081-D321-4A4F-8596-7804180F19AA}" type="datetime1">
              <a:rPr kumimoji="1" lang="ja-JP" altLang="en-US" smtClean="0"/>
              <a:t>2014/9/26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8A98779A-8592-4015-9C72-EF8445601F37}" type="datetime1">
              <a:rPr kumimoji="1" lang="ja-JP" altLang="en-US" smtClean="0"/>
              <a:t>2014/9/26</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E56C787E-9C56-47B9-92A6-926345B02DE7}" type="datetime1">
              <a:rPr kumimoji="1" lang="ja-JP" altLang="en-US" smtClean="0"/>
              <a:t>2014/9/26</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D201F61-79F7-4718-93C5-09310EA434A9}" type="datetime1">
              <a:rPr kumimoji="1" lang="ja-JP" altLang="en-US" smtClean="0"/>
              <a:t>2014/9/26</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1"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9155B77A-1125-4500-9387-127A282EC2CD}" type="datetime1">
              <a:rPr kumimoji="1" lang="ja-JP" altLang="en-US" smtClean="0"/>
              <a:t>2014/9/26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6676B63-97E8-42A6-8D7F-C28D7A5D54E9}" type="datetime1">
              <a:rPr kumimoji="1" lang="ja-JP" altLang="en-US" smtClean="0"/>
              <a:t>2014/9/26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439F0F47-7DB2-4E2A-AA68-72B65515E8B1}" type="datetime1">
              <a:rPr kumimoji="1" lang="ja-JP" altLang="en-US" smtClean="0"/>
              <a:t>2014/9/26</a:t>
            </a:fld>
            <a:endParaRPr kumimoji="1" lang="ja-JP" altLang="en-US"/>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30C24394-6C73-4A70-84C8-733E302D9C49}" type="slidenum">
              <a:rPr kumimoji="1" lang="ja-JP" altLang="en-US" smtClean="0"/>
              <a:t>‹#›</a:t>
            </a:fld>
            <a:endParaRPr kumimoji="1" lang="ja-JP" altLang="en-US"/>
          </a:p>
        </p:txBody>
      </p:sp>
      <p:sp>
        <p:nvSpPr>
          <p:cNvPr id="95" name="Rectangle 7"/>
          <p:cNvSpPr>
            <a:spLocks noChangeArrowheads="1"/>
          </p:cNvSpPr>
          <p:nvPr/>
        </p:nvSpPr>
        <p:spPr bwMode="auto">
          <a:xfrm>
            <a:off x="0" y="381002"/>
            <a:ext cx="9891713"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2"/>
            <a:ext cx="2909417"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943600" y="0"/>
            <a:ext cx="3962400" cy="838200"/>
          </a:xfrm>
          <a:prstGeom prst="rect">
            <a:avLst/>
          </a:prstGeom>
          <a:noFill/>
          <a:ln w="12700">
            <a:noFill/>
            <a:miter lim="800000"/>
            <a:headEnd/>
            <a:tailEnd/>
          </a:ln>
          <a:effectLst/>
        </p:spPr>
      </p:pic>
      <p:pic>
        <p:nvPicPr>
          <p:cNvPr id="2050" name="Picture 2" descr="C:\Users\ichikawa\Desktop\IOS_logo-color-A-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04036" y="-76201"/>
            <a:ext cx="3075111" cy="540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tif"/><Relationship Id="rId4" Type="http://schemas.openxmlformats.org/officeDocument/2006/relationships/image" Target="../media/image35.tif"/></Relationships>
</file>

<file path=ppt/slides/_rels/slide13.xml.rels><?xml version="1.0" encoding="UTF-8" standalone="yes"?>
<Relationships xmlns="http://schemas.openxmlformats.org/package/2006/relationships"><Relationship Id="rId3" Type="http://schemas.openxmlformats.org/officeDocument/2006/relationships/image" Target="../media/image37.t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tif"/><Relationship Id="rId5" Type="http://schemas.openxmlformats.org/officeDocument/2006/relationships/image" Target="../media/image39.tif"/><Relationship Id="rId4" Type="http://schemas.openxmlformats.org/officeDocument/2006/relationships/image" Target="../media/image38.tif"/></Relationships>
</file>

<file path=ppt/slides/_rels/slide14.xml.rels><?xml version="1.0" encoding="UTF-8" standalone="yes"?>
<Relationships xmlns="http://schemas.openxmlformats.org/package/2006/relationships"><Relationship Id="rId3" Type="http://schemas.openxmlformats.org/officeDocument/2006/relationships/image" Target="../media/image41.T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3.tif"/><Relationship Id="rId4" Type="http://schemas.openxmlformats.org/officeDocument/2006/relationships/image" Target="../media/image42.TIF"/></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0.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09" y="1379953"/>
            <a:ext cx="9778831" cy="5139869"/>
          </a:xfrm>
          <a:prstGeom prst="rect">
            <a:avLst/>
          </a:prstGeom>
          <a:noFill/>
        </p:spPr>
        <p:txBody>
          <a:bodyPr wrap="square" rtlCol="0">
            <a:spAutoFit/>
          </a:bodyPr>
          <a:lstStyle/>
          <a:p>
            <a:pPr marL="457200" indent="-457200" algn="l">
              <a:buAutoNum type="arabicParenBoth"/>
            </a:pPr>
            <a:r>
              <a:rPr lang="en-US" altLang="ja-JP" sz="3200" b="1" dirty="0" smtClean="0">
                <a:solidFill>
                  <a:srgbClr val="0000FF"/>
                </a:solidFill>
                <a:latin typeface="Arial"/>
                <a:cs typeface="Arial"/>
              </a:rPr>
              <a:t> </a:t>
            </a:r>
            <a:r>
              <a:rPr lang="en-US" altLang="ja-JP" sz="3200" b="1" u="sng" dirty="0" smtClean="0">
                <a:solidFill>
                  <a:srgbClr val="0000FF"/>
                </a:solidFill>
                <a:latin typeface="Arial"/>
                <a:cs typeface="Arial"/>
              </a:rPr>
              <a:t>Rotational  </a:t>
            </a:r>
            <a:r>
              <a:rPr kumimoji="1" lang="en-US" altLang="ja-JP" sz="3200" b="1" u="sng" dirty="0" smtClean="0">
                <a:solidFill>
                  <a:srgbClr val="0000FF"/>
                </a:solidFill>
                <a:latin typeface="Arial"/>
                <a:cs typeface="Arial"/>
              </a:rPr>
              <a:t>transitions of polar molecules</a:t>
            </a:r>
          </a:p>
          <a:p>
            <a:pPr marL="342900" indent="-342900" algn="l">
              <a:buFont typeface="Wingdings" panose="05000000000000000000" pitchFamily="2" charset="2"/>
              <a:buChar char="ü"/>
            </a:pPr>
            <a:r>
              <a:rPr kumimoji="1" lang="en-US" altLang="ja-JP" sz="2400" dirty="0" smtClean="0">
                <a:latin typeface="Arial"/>
                <a:cs typeface="Arial"/>
              </a:rPr>
              <a:t>Rich spectral fingerprints</a:t>
            </a:r>
          </a:p>
          <a:p>
            <a:pPr marL="342900" indent="-342900" algn="l">
              <a:buFont typeface="Wingdings" panose="05000000000000000000" pitchFamily="2" charset="2"/>
              <a:buChar char="ü"/>
            </a:pPr>
            <a:r>
              <a:rPr kumimoji="1" lang="en-US" altLang="ja-JP" sz="2400" dirty="0" smtClean="0">
                <a:latin typeface="Arial"/>
                <a:cs typeface="Arial"/>
              </a:rPr>
              <a:t>High selectivity and high sensitivity</a:t>
            </a:r>
            <a:endParaRPr lang="en-US" altLang="ja-JP" sz="2400" dirty="0" smtClean="0">
              <a:latin typeface="Arial"/>
              <a:cs typeface="Arial"/>
            </a:endParaRPr>
          </a:p>
          <a:p>
            <a:pPr marL="342900" indent="-342900" algn="l">
              <a:buFont typeface="Wingdings" panose="05000000000000000000" pitchFamily="2" charset="2"/>
              <a:buChar char="ü"/>
            </a:pPr>
            <a:r>
              <a:rPr lang="en-US" altLang="ja-JP" sz="2400" dirty="0" smtClean="0">
                <a:latin typeface="Arial"/>
                <a:cs typeface="Arial"/>
              </a:rPr>
              <a:t>High discrimination at low pressure </a:t>
            </a:r>
          </a:p>
          <a:p>
            <a:pPr algn="l"/>
            <a:r>
              <a:rPr lang="en-US" altLang="ja-JP" sz="2400" dirty="0" smtClean="0">
                <a:latin typeface="Arial"/>
                <a:cs typeface="Arial"/>
              </a:rPr>
              <a:t>    due to narrow Doppler </a:t>
            </a:r>
            <a:r>
              <a:rPr lang="en-US" altLang="ja-JP" sz="2400" dirty="0" err="1" smtClean="0">
                <a:latin typeface="Arial"/>
                <a:cs typeface="Arial"/>
              </a:rPr>
              <a:t>linewidth</a:t>
            </a:r>
            <a:r>
              <a:rPr lang="en-US" altLang="ja-JP" sz="2400" dirty="0" smtClean="0">
                <a:latin typeface="Arial"/>
                <a:cs typeface="Arial"/>
              </a:rPr>
              <a:t> (~1MHz)</a:t>
            </a:r>
          </a:p>
          <a:p>
            <a:pPr marL="261938"/>
            <a:r>
              <a:rPr lang="en-US" altLang="ja-JP" sz="2400" b="1" dirty="0" smtClean="0">
                <a:solidFill>
                  <a:srgbClr val="FF0000"/>
                </a:solidFill>
                <a:cs typeface="Arial"/>
              </a:rPr>
              <a:t>☞</a:t>
            </a:r>
            <a:r>
              <a:rPr lang="en-US" altLang="ja-JP" sz="2400" b="1" dirty="0">
                <a:solidFill>
                  <a:srgbClr val="FF0000"/>
                </a:solidFill>
                <a:cs typeface="Arial"/>
              </a:rPr>
              <a:t>Multiple gas </a:t>
            </a:r>
            <a:r>
              <a:rPr lang="en-US" altLang="ja-JP" sz="2400" b="1" dirty="0" smtClean="0">
                <a:solidFill>
                  <a:srgbClr val="FF0000"/>
                </a:solidFill>
                <a:cs typeface="Arial"/>
              </a:rPr>
              <a:t>analysis</a:t>
            </a:r>
            <a:endParaRPr kumimoji="1" lang="en-US" altLang="ja-JP" sz="2400" dirty="0" smtClean="0">
              <a:solidFill>
                <a:srgbClr val="FF0000"/>
              </a:solidFill>
              <a:latin typeface="Arial"/>
              <a:cs typeface="Arial"/>
            </a:endParaRPr>
          </a:p>
          <a:p>
            <a:pPr marL="261938"/>
            <a:endParaRPr kumimoji="1" lang="en-US" altLang="ja-JP" sz="2400" dirty="0" smtClean="0">
              <a:solidFill>
                <a:srgbClr val="FF0000"/>
              </a:solidFill>
              <a:latin typeface="Arial"/>
              <a:cs typeface="Arial"/>
            </a:endParaRPr>
          </a:p>
          <a:p>
            <a:pPr marL="261938"/>
            <a:endParaRPr kumimoji="1" lang="en-US" altLang="ja-JP" sz="2400" dirty="0" smtClean="0">
              <a:solidFill>
                <a:srgbClr val="FF0000"/>
              </a:solidFill>
              <a:latin typeface="Arial"/>
              <a:cs typeface="Arial"/>
            </a:endParaRPr>
          </a:p>
          <a:p>
            <a:pPr algn="l"/>
            <a:r>
              <a:rPr lang="en-US" altLang="ja-JP" sz="3200" b="1" dirty="0" smtClean="0">
                <a:solidFill>
                  <a:srgbClr val="0000FF"/>
                </a:solidFill>
                <a:latin typeface="Arial"/>
                <a:cs typeface="Arial"/>
              </a:rPr>
              <a:t>(2) </a:t>
            </a:r>
            <a:r>
              <a:rPr lang="en-US" altLang="ja-JP" sz="3200" b="1" u="sng" dirty="0" smtClean="0">
                <a:solidFill>
                  <a:srgbClr val="0000FF"/>
                </a:solidFill>
                <a:latin typeface="Arial"/>
                <a:cs typeface="Arial"/>
              </a:rPr>
              <a:t>Less scattering</a:t>
            </a:r>
          </a:p>
          <a:p>
            <a:pPr marL="342900" indent="-342900" algn="l">
              <a:buFont typeface="Wingdings" panose="05000000000000000000" pitchFamily="2" charset="2"/>
              <a:buChar char="ü"/>
            </a:pPr>
            <a:r>
              <a:rPr lang="en-US" altLang="ja-JP" sz="2400" dirty="0" smtClean="0">
                <a:latin typeface="Arial"/>
                <a:cs typeface="Arial"/>
              </a:rPr>
              <a:t>λ</a:t>
            </a:r>
            <a:r>
              <a:rPr lang="el-GR" altLang="ja-JP" sz="2400" baseline="-25000" dirty="0" smtClean="0">
                <a:latin typeface="Arial"/>
                <a:cs typeface="Arial"/>
              </a:rPr>
              <a:t>Τ</a:t>
            </a:r>
            <a:r>
              <a:rPr lang="en-US" altLang="ja-JP" sz="2400" baseline="-25000" dirty="0" smtClean="0">
                <a:latin typeface="Arial"/>
                <a:cs typeface="Arial"/>
              </a:rPr>
              <a:t>Hz </a:t>
            </a:r>
            <a:r>
              <a:rPr lang="en-US" altLang="ja-JP" sz="2400" dirty="0" smtClean="0">
                <a:latin typeface="Arial"/>
                <a:cs typeface="Arial"/>
              </a:rPr>
              <a:t>&gt;&gt; particle diameter</a:t>
            </a:r>
          </a:p>
          <a:p>
            <a:pPr marL="261938"/>
            <a:r>
              <a:rPr lang="en-US" altLang="ja-JP" sz="2400" b="1" dirty="0" smtClean="0">
                <a:solidFill>
                  <a:srgbClr val="FF0000"/>
                </a:solidFill>
                <a:cs typeface="Arial"/>
              </a:rPr>
              <a:t>☞</a:t>
            </a:r>
            <a:r>
              <a:rPr lang="en-US" altLang="ja-JP" sz="2400" b="1" dirty="0" smtClean="0">
                <a:solidFill>
                  <a:srgbClr val="FF0000"/>
                </a:solidFill>
                <a:latin typeface="Arial"/>
                <a:cs typeface="Arial"/>
              </a:rPr>
              <a:t>Possible to analyze gas</a:t>
            </a:r>
          </a:p>
          <a:p>
            <a:pPr marL="261938"/>
            <a:r>
              <a:rPr lang="en-US" altLang="ja-JP" sz="2400" b="1" dirty="0" smtClean="0">
                <a:solidFill>
                  <a:srgbClr val="FF0000"/>
                </a:solidFill>
                <a:latin typeface="Arial"/>
                <a:cs typeface="Arial"/>
              </a:rPr>
              <a:t>    mixed with aerosols</a:t>
            </a:r>
          </a:p>
          <a:p>
            <a:pPr marL="261938"/>
            <a:r>
              <a:rPr lang="ja-JP" altLang="en-US" sz="2400" b="1" dirty="0" smtClean="0">
                <a:solidFill>
                  <a:srgbClr val="FF0000"/>
                </a:solidFill>
                <a:latin typeface="Arial"/>
                <a:cs typeface="Arial"/>
              </a:rPr>
              <a:t>　</a:t>
            </a:r>
            <a:r>
              <a:rPr lang="en-US" altLang="ja-JP" sz="2400" b="1" dirty="0" smtClean="0">
                <a:solidFill>
                  <a:srgbClr val="FF0000"/>
                </a:solidFill>
                <a:latin typeface="Arial"/>
                <a:cs typeface="Arial"/>
              </a:rPr>
              <a:t>(</a:t>
            </a:r>
            <a:r>
              <a:rPr lang="en-US" altLang="ja-JP" sz="2400" b="1" dirty="0">
                <a:solidFill>
                  <a:srgbClr val="FF0000"/>
                </a:solidFill>
                <a:cs typeface="Arial"/>
              </a:rPr>
              <a:t>fog, cloud, smoke, soot, </a:t>
            </a:r>
            <a:r>
              <a:rPr lang="en-US" altLang="ja-JP" sz="2400" b="1" dirty="0" err="1">
                <a:solidFill>
                  <a:srgbClr val="FF0000"/>
                </a:solidFill>
                <a:cs typeface="Arial"/>
              </a:rPr>
              <a:t>etc</a:t>
            </a:r>
            <a:r>
              <a:rPr lang="en-US" altLang="ja-JP" sz="2400" b="1" dirty="0" smtClean="0">
                <a:solidFill>
                  <a:srgbClr val="FF0000"/>
                </a:solidFill>
                <a:latin typeface="Arial"/>
                <a:cs typeface="Arial"/>
              </a:rPr>
              <a:t>)</a:t>
            </a:r>
            <a:endParaRPr lang="en-US" altLang="ja-JP" sz="2400" b="1" dirty="0">
              <a:solidFill>
                <a:srgbClr val="FF0000"/>
              </a:solidFill>
              <a:latin typeface="Arial"/>
              <a:cs typeface="Arial"/>
            </a:endParaRPr>
          </a:p>
        </p:txBody>
      </p:sp>
      <p:sp>
        <p:nvSpPr>
          <p:cNvPr id="109577" name="Rectangle 2"/>
          <p:cNvSpPr>
            <a:spLocks noGrp="1" noChangeArrowheads="1"/>
          </p:cNvSpPr>
          <p:nvPr>
            <p:ph type="ctrTitle" idx="4294967295"/>
          </p:nvPr>
        </p:nvSpPr>
        <p:spPr>
          <a:xfrm>
            <a:off x="0" y="453679"/>
            <a:ext cx="9905999" cy="1152128"/>
          </a:xfrm>
          <a:noFill/>
          <a:ln>
            <a:noFill/>
          </a:ln>
        </p:spPr>
        <p:txBody>
          <a:bodyPr/>
          <a:lstStyle/>
          <a:p>
            <a:pPr eaLnBrk="1" hangingPunct="1">
              <a:lnSpc>
                <a:spcPts val="3000"/>
              </a:lnSpc>
            </a:pPr>
            <a:r>
              <a:rPr lang="el-GR" altLang="ja-JP" sz="5400" dirty="0" smtClean="0">
                <a:solidFill>
                  <a:schemeClr val="tx1"/>
                </a:solidFill>
                <a:latin typeface="Arial"/>
                <a:ea typeface="ＭＳ ゴシック" pitchFamily="-108" charset="-128"/>
                <a:cs typeface="Arial"/>
              </a:rPr>
              <a:t>Τ</a:t>
            </a:r>
            <a:r>
              <a:rPr lang="en-US" altLang="ja-JP" sz="5400" dirty="0" smtClean="0">
                <a:solidFill>
                  <a:schemeClr val="tx1"/>
                </a:solidFill>
                <a:latin typeface="Arial"/>
                <a:ea typeface="ＭＳ ゴシック" pitchFamily="-108" charset="-128"/>
                <a:cs typeface="Arial"/>
              </a:rPr>
              <a:t>Hz gas spectroscopy</a:t>
            </a:r>
            <a:endParaRPr lang="en-US" altLang="ja-JP" sz="5400" dirty="0">
              <a:solidFill>
                <a:schemeClr val="tx1"/>
              </a:solidFill>
              <a:latin typeface="Arial"/>
              <a:ea typeface="ＭＳ ゴシック" pitchFamily="-108" charset="-128"/>
              <a:cs typeface="Arial"/>
            </a:endParaRPr>
          </a:p>
        </p:txBody>
      </p:sp>
      <p:sp>
        <p:nvSpPr>
          <p:cNvPr id="5" name="スライド番号プレースホルダー 5"/>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1</a:t>
            </a:fld>
            <a:endParaRPr kumimoji="1" lang="ja-JP" altLang="en-US" dirty="0"/>
          </a:p>
        </p:txBody>
      </p:sp>
      <p:sp>
        <p:nvSpPr>
          <p:cNvPr id="7" name="正方形/長方形 6"/>
          <p:cNvSpPr/>
          <p:nvPr/>
        </p:nvSpPr>
        <p:spPr>
          <a:xfrm>
            <a:off x="6013665" y="3088415"/>
            <a:ext cx="2956981" cy="400110"/>
          </a:xfrm>
          <a:prstGeom prst="rect">
            <a:avLst/>
          </a:prstGeom>
          <a:solidFill>
            <a:schemeClr val="tx1"/>
          </a:solidFill>
        </p:spPr>
        <p:txBody>
          <a:bodyPr wrap="square">
            <a:spAutoFit/>
          </a:bodyPr>
          <a:lstStyle/>
          <a:p>
            <a:pPr algn="ctr"/>
            <a:r>
              <a:rPr lang="en-US" altLang="ja-JP" sz="2000" b="1" i="1" dirty="0" smtClean="0">
                <a:solidFill>
                  <a:schemeClr val="bg1"/>
                </a:solidFill>
                <a:latin typeface="Arial"/>
                <a:ea typeface="ヒラギノ丸ゴ ProN W4"/>
                <a:cs typeface="Arial"/>
              </a:rPr>
              <a:t>Atmospheric pollution</a:t>
            </a:r>
          </a:p>
        </p:txBody>
      </p:sp>
      <p:sp>
        <p:nvSpPr>
          <p:cNvPr id="2" name="正方形/長方形 1"/>
          <p:cNvSpPr/>
          <p:nvPr/>
        </p:nvSpPr>
        <p:spPr>
          <a:xfrm>
            <a:off x="4995620" y="6603338"/>
            <a:ext cx="4896544" cy="307777"/>
          </a:xfrm>
          <a:prstGeom prst="rect">
            <a:avLst/>
          </a:prstGeom>
        </p:spPr>
        <p:txBody>
          <a:bodyPr wrap="square">
            <a:spAutoFit/>
          </a:bodyPr>
          <a:lstStyle/>
          <a:p>
            <a:r>
              <a:rPr lang="en-US" altLang="ja-JP" sz="1400" dirty="0" smtClean="0"/>
              <a:t>Ref)http</a:t>
            </a:r>
            <a:r>
              <a:rPr lang="en-US" altLang="ja-JP" sz="1400" dirty="0"/>
              <a:t>://www.nature.nps.gov/air/aqbasics/sources.cfm</a:t>
            </a:r>
            <a:endParaRPr lang="ja-JP" altLang="en-US" sz="1400" dirty="0"/>
          </a:p>
        </p:txBody>
      </p:sp>
      <p:pic>
        <p:nvPicPr>
          <p:cNvPr id="2050" name="Picture 2" descr="C:\Users\ichikawa\Desktop\types_of_sources_02-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858" y="3457234"/>
            <a:ext cx="4660326" cy="3192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87684"/>
      </p:ext>
    </p:extLst>
  </p:cSld>
  <p:clrMapOvr>
    <a:masterClrMapping/>
  </p:clrMapOvr>
  <p:transition advTm="6225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タイトル 1"/>
          <p:cNvSpPr>
            <a:spLocks noGrp="1"/>
          </p:cNvSpPr>
          <p:nvPr>
            <p:ph type="title"/>
          </p:nvPr>
        </p:nvSpPr>
        <p:spPr>
          <a:xfrm>
            <a:off x="-101628" y="242000"/>
            <a:ext cx="10125171" cy="1358664"/>
          </a:xfrm>
        </p:spPr>
        <p:txBody>
          <a:bodyPr>
            <a:normAutofit/>
          </a:bodyPr>
          <a:lstStyle/>
          <a:p>
            <a:r>
              <a:rPr lang="en-US" altLang="ja-JP" sz="3600" dirty="0" smtClean="0">
                <a:cs typeface="ヒラギノ丸ゴ ProN W4"/>
              </a:rPr>
              <a:t>Experimental setup to extract the beat signal between dual </a:t>
            </a:r>
            <a:r>
              <a:rPr lang="el-GR" altLang="ja-JP" sz="3600" dirty="0" smtClean="0">
                <a:cs typeface="ヒラギノ丸ゴ ProN W4"/>
              </a:rPr>
              <a:t>Τ</a:t>
            </a:r>
            <a:r>
              <a:rPr lang="en-US" altLang="ja-JP" sz="3600" dirty="0" smtClean="0">
                <a:cs typeface="ヒラギノ丸ゴ ProN W4"/>
              </a:rPr>
              <a:t>Hz combs</a:t>
            </a:r>
            <a:endParaRPr kumimoji="1" lang="ja-JP" altLang="en-US" sz="3600" dirty="0">
              <a:cs typeface="ヒラギノ丸ゴ ProN W4"/>
            </a:endParaRPr>
          </a:p>
        </p:txBody>
      </p:sp>
      <p:sp>
        <p:nvSpPr>
          <p:cNvPr id="3" name="スライド番号プレースホルダー 2"/>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10</a:t>
            </a:fld>
            <a:endParaRPr kumimoji="1" lang="ja-JP" altLang="en-US" dirty="0"/>
          </a:p>
        </p:txBody>
      </p:sp>
      <p:sp>
        <p:nvSpPr>
          <p:cNvPr id="25" name="テキスト ボックス 24"/>
          <p:cNvSpPr txBox="1"/>
          <p:nvPr/>
        </p:nvSpPr>
        <p:spPr>
          <a:xfrm>
            <a:off x="-663624" y="6315992"/>
            <a:ext cx="5328592" cy="369332"/>
          </a:xfrm>
          <a:prstGeom prst="rect">
            <a:avLst/>
          </a:prstGeom>
          <a:noFill/>
        </p:spPr>
        <p:txBody>
          <a:bodyPr wrap="square" rtlCol="0">
            <a:spAutoFit/>
          </a:bodyPr>
          <a:lstStyle/>
          <a:p>
            <a:endParaRPr kumimoji="1" lang="ja-JP" altLang="en-US" dirty="0"/>
          </a:p>
        </p:txBody>
      </p:sp>
      <p:grpSp>
        <p:nvGrpSpPr>
          <p:cNvPr id="30" name="グループ化 29"/>
          <p:cNvGrpSpPr/>
          <p:nvPr/>
        </p:nvGrpSpPr>
        <p:grpSpPr>
          <a:xfrm>
            <a:off x="42559" y="3464841"/>
            <a:ext cx="3858457" cy="3316989"/>
            <a:chOff x="0" y="3464841"/>
            <a:chExt cx="3858457" cy="3316989"/>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1172"/>
              <a:ext cx="3858457" cy="2670658"/>
            </a:xfrm>
            <a:prstGeom prst="rect">
              <a:avLst/>
            </a:prstGeom>
          </p:spPr>
        </p:pic>
        <p:sp>
          <p:nvSpPr>
            <p:cNvPr id="28" name="テキスト ボックス 27"/>
            <p:cNvSpPr txBox="1"/>
            <p:nvPr/>
          </p:nvSpPr>
          <p:spPr>
            <a:xfrm>
              <a:off x="77012" y="3518629"/>
              <a:ext cx="3715938" cy="646331"/>
            </a:xfrm>
            <a:prstGeom prst="rect">
              <a:avLst/>
            </a:prstGeom>
            <a:noFill/>
            <a:ln w="15875">
              <a:noFill/>
            </a:ln>
          </p:spPr>
          <p:txBody>
            <a:bodyPr wrap="square" rtlCol="0">
              <a:spAutoFit/>
            </a:bodyPr>
            <a:lstStyle/>
            <a:p>
              <a:pPr algn="ctr"/>
              <a:r>
                <a:rPr kumimoji="1" lang="en-US" altLang="ja-JP" b="1" dirty="0" smtClean="0">
                  <a:solidFill>
                    <a:schemeClr val="accent2">
                      <a:lumMod val="75000"/>
                    </a:schemeClr>
                  </a:solidFill>
                </a:rPr>
                <a:t>Beat signal between dual </a:t>
              </a:r>
              <a:r>
                <a:rPr kumimoji="1" lang="el-GR" altLang="ja-JP" b="1" dirty="0" smtClean="0">
                  <a:solidFill>
                    <a:schemeClr val="accent2">
                      <a:lumMod val="75000"/>
                    </a:schemeClr>
                  </a:solidFill>
                </a:rPr>
                <a:t>Τ</a:t>
              </a:r>
              <a:r>
                <a:rPr kumimoji="1" lang="en-US" altLang="ja-JP" b="1" dirty="0" smtClean="0">
                  <a:solidFill>
                    <a:schemeClr val="accent2">
                      <a:lumMod val="75000"/>
                    </a:schemeClr>
                  </a:solidFill>
                </a:rPr>
                <a:t>Hz comb modes at 0.1 </a:t>
              </a:r>
              <a:r>
                <a:rPr kumimoji="1" lang="el-GR" altLang="ja-JP" b="1" dirty="0" smtClean="0">
                  <a:solidFill>
                    <a:schemeClr val="accent2">
                      <a:lumMod val="75000"/>
                    </a:schemeClr>
                  </a:solidFill>
                </a:rPr>
                <a:t>Τ</a:t>
              </a:r>
              <a:r>
                <a:rPr kumimoji="1" lang="en-US" altLang="ja-JP" b="1" dirty="0" smtClean="0">
                  <a:solidFill>
                    <a:schemeClr val="accent2">
                      <a:lumMod val="75000"/>
                    </a:schemeClr>
                  </a:solidFill>
                </a:rPr>
                <a:t>Hz</a:t>
              </a:r>
              <a:endParaRPr kumimoji="1" lang="ja-JP" altLang="en-US" b="1" dirty="0">
                <a:solidFill>
                  <a:schemeClr val="accent2">
                    <a:lumMod val="75000"/>
                  </a:schemeClr>
                </a:solidFill>
              </a:endParaRPr>
            </a:p>
          </p:txBody>
        </p:sp>
        <p:sp>
          <p:nvSpPr>
            <p:cNvPr id="29" name="正方形/長方形 28"/>
            <p:cNvSpPr/>
            <p:nvPr/>
          </p:nvSpPr>
          <p:spPr bwMode="auto">
            <a:xfrm>
              <a:off x="0" y="3464841"/>
              <a:ext cx="3858457" cy="331698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68" y="1340768"/>
            <a:ext cx="9906000" cy="5373929"/>
          </a:xfrm>
          <a:prstGeom prst="rect">
            <a:avLst/>
          </a:prstGeom>
        </p:spPr>
      </p:pic>
    </p:spTree>
    <p:extLst>
      <p:ext uri="{BB962C8B-B14F-4D97-AF65-F5344CB8AC3E}">
        <p14:creationId xmlns:p14="http://schemas.microsoft.com/office/powerpoint/2010/main" val="32213484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22" y="1115340"/>
            <a:ext cx="9193190" cy="5899992"/>
          </a:xfrm>
          <a:prstGeom prst="rect">
            <a:avLst/>
          </a:prstGeom>
        </p:spPr>
      </p:pic>
      <p:sp>
        <p:nvSpPr>
          <p:cNvPr id="2" name="タイトル 1"/>
          <p:cNvSpPr>
            <a:spLocks noGrp="1"/>
          </p:cNvSpPr>
          <p:nvPr>
            <p:ph type="title"/>
          </p:nvPr>
        </p:nvSpPr>
        <p:spPr>
          <a:xfrm>
            <a:off x="-375592" y="188640"/>
            <a:ext cx="10657184" cy="1143000"/>
          </a:xfrm>
        </p:spPr>
        <p:txBody>
          <a:bodyPr/>
          <a:lstStyle/>
          <a:p>
            <a:r>
              <a:rPr kumimoji="1" lang="en-US" altLang="ja-JP" sz="4000" dirty="0" smtClean="0"/>
              <a:t>Setup for dual </a:t>
            </a:r>
            <a:r>
              <a:rPr kumimoji="1" lang="el-GR" altLang="ja-JP" sz="4000" dirty="0" smtClean="0"/>
              <a:t>Τ</a:t>
            </a:r>
            <a:r>
              <a:rPr kumimoji="1" lang="en-US" altLang="ja-JP" sz="4000" dirty="0" smtClean="0"/>
              <a:t>Hz combs spectroscopy</a:t>
            </a:r>
            <a:endParaRPr kumimoji="1" lang="ja-JP" altLang="en-US" sz="4000" dirty="0"/>
          </a:p>
        </p:txBody>
      </p:sp>
      <p:sp>
        <p:nvSpPr>
          <p:cNvPr id="6" name="スライド番号プレースホルダー 10"/>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11</a:t>
            </a:fld>
            <a:endParaRPr kumimoji="1" lang="ja-JP" altLang="en-US" dirty="0"/>
          </a:p>
        </p:txBody>
      </p:sp>
    </p:spTree>
    <p:extLst>
      <p:ext uri="{BB962C8B-B14F-4D97-AF65-F5344CB8AC3E}">
        <p14:creationId xmlns:p14="http://schemas.microsoft.com/office/powerpoint/2010/main" val="28159747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bwMode="auto">
          <a:xfrm>
            <a:off x="-38912" y="0"/>
            <a:ext cx="9944911" cy="836712"/>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i="0" u="none" strike="noStrike" cap="none" normalizeH="0" baseline="0" dirty="0">
              <a:ln>
                <a:noFill/>
              </a:ln>
              <a:solidFill>
                <a:schemeClr val="tx1"/>
              </a:solidFill>
              <a:effectLst/>
              <a:latin typeface="Arial" charset="0"/>
              <a:ea typeface="ＭＳ ゴシック" charset="-128"/>
              <a:cs typeface="ＭＳ ゴシック" charset="-128"/>
            </a:endParaRPr>
          </a:p>
        </p:txBody>
      </p:sp>
      <p:pic>
        <p:nvPicPr>
          <p:cNvPr id="13" name="図 12"/>
          <p:cNvPicPr>
            <a:picLocks noChangeAspect="1"/>
          </p:cNvPicPr>
          <p:nvPr/>
        </p:nvPicPr>
        <p:blipFill rotWithShape="1">
          <a:blip r:embed="rId3">
            <a:extLst>
              <a:ext uri="{28A0092B-C50C-407E-A947-70E740481C1C}">
                <a14:useLocalDpi xmlns:a14="http://schemas.microsoft.com/office/drawing/2010/main" val="0"/>
              </a:ext>
            </a:extLst>
          </a:blip>
          <a:srcRect l="5429" t="2327" r="3561" b="15884"/>
          <a:stretch/>
        </p:blipFill>
        <p:spPr>
          <a:xfrm>
            <a:off x="4751517" y="1265870"/>
            <a:ext cx="4377947" cy="1750537"/>
          </a:xfrm>
          <a:prstGeom prst="rect">
            <a:avLst/>
          </a:prstGeom>
        </p:spPr>
      </p:pic>
      <p:pic>
        <p:nvPicPr>
          <p:cNvPr id="20" name="図 19"/>
          <p:cNvPicPr>
            <a:picLocks noChangeAspect="1"/>
          </p:cNvPicPr>
          <p:nvPr/>
        </p:nvPicPr>
        <p:blipFill rotWithShape="1">
          <a:blip r:embed="rId4">
            <a:extLst>
              <a:ext uri="{28A0092B-C50C-407E-A947-70E740481C1C}">
                <a14:useLocalDpi xmlns:a14="http://schemas.microsoft.com/office/drawing/2010/main" val="0"/>
              </a:ext>
            </a:extLst>
          </a:blip>
          <a:srcRect l="43190" t="86687" r="30933"/>
          <a:stretch/>
        </p:blipFill>
        <p:spPr>
          <a:xfrm>
            <a:off x="6753200" y="6623862"/>
            <a:ext cx="1237958" cy="265056"/>
          </a:xfrm>
          <a:prstGeom prst="rect">
            <a:avLst/>
          </a:prstGeom>
        </p:spPr>
      </p:pic>
      <p:sp>
        <p:nvSpPr>
          <p:cNvPr id="24" name="タイトル 1"/>
          <p:cNvSpPr>
            <a:spLocks noGrp="1"/>
          </p:cNvSpPr>
          <p:nvPr>
            <p:ph type="title"/>
          </p:nvPr>
        </p:nvSpPr>
        <p:spPr>
          <a:xfrm>
            <a:off x="-226528" y="-387424"/>
            <a:ext cx="10364104" cy="1460177"/>
          </a:xfrm>
          <a:noFill/>
        </p:spPr>
        <p:txBody>
          <a:bodyPr>
            <a:noAutofit/>
          </a:bodyPr>
          <a:lstStyle/>
          <a:p>
            <a:r>
              <a:rPr lang="en-US" altLang="ja-JP" sz="3200" dirty="0" smtClean="0"/>
              <a:t>Integrated Temporal Waveform</a:t>
            </a:r>
            <a:r>
              <a:rPr lang="en-US" altLang="ja-JP" sz="3200" dirty="0"/>
              <a:t> </a:t>
            </a:r>
            <a:r>
              <a:rPr lang="en-US" altLang="ja-JP" sz="3200" dirty="0" smtClean="0"/>
              <a:t>of 10 </a:t>
            </a:r>
            <a:r>
              <a:rPr lang="el-GR" altLang="ja-JP" sz="3200" dirty="0" smtClean="0"/>
              <a:t>Τ</a:t>
            </a:r>
            <a:r>
              <a:rPr lang="en-US" altLang="ja-JP" sz="3200" dirty="0" smtClean="0"/>
              <a:t>Hz pulses</a:t>
            </a:r>
            <a:endParaRPr kumimoji="1" lang="ja-JP" altLang="en-US" sz="3200" dirty="0"/>
          </a:p>
        </p:txBody>
      </p:sp>
      <p:sp>
        <p:nvSpPr>
          <p:cNvPr id="4" name="テキスト ボックス 3"/>
          <p:cNvSpPr txBox="1"/>
          <p:nvPr/>
        </p:nvSpPr>
        <p:spPr>
          <a:xfrm>
            <a:off x="2216697" y="679053"/>
            <a:ext cx="5773524" cy="523220"/>
          </a:xfrm>
          <a:prstGeom prst="rect">
            <a:avLst/>
          </a:prstGeom>
          <a:noFill/>
        </p:spPr>
        <p:txBody>
          <a:bodyPr wrap="square" rtlCol="0">
            <a:spAutoFit/>
          </a:bodyPr>
          <a:lstStyle/>
          <a:p>
            <a:pPr algn="ctr"/>
            <a:r>
              <a:rPr lang="en-US" altLang="ja-JP" sz="2800" b="1" dirty="0" smtClean="0">
                <a:solidFill>
                  <a:srgbClr val="FF0000"/>
                </a:solidFill>
              </a:rPr>
              <a:t>Integration number : </a:t>
            </a:r>
            <a:r>
              <a:rPr kumimoji="1" lang="en-US" altLang="ja-JP" sz="2800" b="1" dirty="0" smtClean="0">
                <a:solidFill>
                  <a:srgbClr val="FF0000"/>
                </a:solidFill>
              </a:rPr>
              <a:t>10000</a:t>
            </a:r>
            <a:endParaRPr kumimoji="1" lang="ja-JP" altLang="en-US" sz="2800" b="1" dirty="0">
              <a:solidFill>
                <a:srgbClr val="FF0000"/>
              </a:solidFill>
            </a:endParaRPr>
          </a:p>
        </p:txBody>
      </p:sp>
      <p:sp>
        <p:nvSpPr>
          <p:cNvPr id="2" name="テキスト ボックス 1"/>
          <p:cNvSpPr txBox="1"/>
          <p:nvPr/>
        </p:nvSpPr>
        <p:spPr>
          <a:xfrm>
            <a:off x="330008" y="3300145"/>
            <a:ext cx="4548278" cy="1077218"/>
          </a:xfrm>
          <a:prstGeom prst="rect">
            <a:avLst/>
          </a:prstGeom>
          <a:noFill/>
        </p:spPr>
        <p:txBody>
          <a:bodyPr wrap="square" rtlCol="0">
            <a:spAutoFit/>
          </a:bodyPr>
          <a:lstStyle/>
          <a:p>
            <a:pPr algn="ctr"/>
            <a:r>
              <a:rPr lang="en-US" altLang="ja-JP" sz="3200" dirty="0">
                <a:solidFill>
                  <a:srgbClr val="2403ED"/>
                </a:solidFill>
              </a:rPr>
              <a:t>Constant c</a:t>
            </a:r>
            <a:r>
              <a:rPr lang="en-US" altLang="ja-JP" sz="3200" dirty="0" smtClean="0">
                <a:solidFill>
                  <a:srgbClr val="2403ED"/>
                </a:solidFill>
              </a:rPr>
              <a:t>lock</a:t>
            </a:r>
          </a:p>
          <a:p>
            <a:pPr algn="ctr"/>
            <a:r>
              <a:rPr lang="en-US" altLang="ja-JP" sz="3200" dirty="0" smtClean="0">
                <a:solidFill>
                  <a:srgbClr val="2403ED"/>
                </a:solidFill>
              </a:rPr>
              <a:t>f</a:t>
            </a:r>
            <a:r>
              <a:rPr lang="en-US" altLang="ja-JP" sz="3200" baseline="-25000" dirty="0" smtClean="0">
                <a:solidFill>
                  <a:srgbClr val="2403ED"/>
                </a:solidFill>
              </a:rPr>
              <a:t>rep1 </a:t>
            </a:r>
            <a:r>
              <a:rPr lang="en-US" altLang="ja-JP" sz="3200" dirty="0" smtClean="0">
                <a:solidFill>
                  <a:srgbClr val="2403ED"/>
                </a:solidFill>
              </a:rPr>
              <a:t>&amp; f</a:t>
            </a:r>
            <a:r>
              <a:rPr lang="en-US" altLang="ja-JP" sz="3200" baseline="-25000" dirty="0" smtClean="0">
                <a:solidFill>
                  <a:srgbClr val="2403ED"/>
                </a:solidFill>
              </a:rPr>
              <a:t>rep2</a:t>
            </a:r>
            <a:r>
              <a:rPr lang="en-US" altLang="ja-JP" sz="3200" dirty="0" smtClean="0">
                <a:solidFill>
                  <a:srgbClr val="2403ED"/>
                </a:solidFill>
              </a:rPr>
              <a:t> stabilized</a:t>
            </a:r>
            <a:endParaRPr lang="en-US" altLang="ja-JP" sz="3200" dirty="0">
              <a:solidFill>
                <a:srgbClr val="2403ED"/>
              </a:solidFill>
            </a:endParaRPr>
          </a:p>
        </p:txBody>
      </p:sp>
      <p:sp>
        <p:nvSpPr>
          <p:cNvPr id="25" name="テキスト ボックス 24"/>
          <p:cNvSpPr txBox="1"/>
          <p:nvPr/>
        </p:nvSpPr>
        <p:spPr>
          <a:xfrm>
            <a:off x="252188" y="1500400"/>
            <a:ext cx="4548278" cy="1077218"/>
          </a:xfrm>
          <a:prstGeom prst="rect">
            <a:avLst/>
          </a:prstGeom>
          <a:noFill/>
        </p:spPr>
        <p:txBody>
          <a:bodyPr wrap="square" rtlCol="0">
            <a:spAutoFit/>
          </a:bodyPr>
          <a:lstStyle/>
          <a:p>
            <a:pPr algn="ctr"/>
            <a:r>
              <a:rPr lang="en-US" altLang="ja-JP" sz="3200" dirty="0">
                <a:solidFill>
                  <a:srgbClr val="00B050"/>
                </a:solidFill>
              </a:rPr>
              <a:t>Constant c</a:t>
            </a:r>
            <a:r>
              <a:rPr lang="en-US" altLang="ja-JP" sz="3200" dirty="0" smtClean="0">
                <a:solidFill>
                  <a:srgbClr val="00B050"/>
                </a:solidFill>
              </a:rPr>
              <a:t>lock</a:t>
            </a:r>
          </a:p>
          <a:p>
            <a:pPr algn="ctr"/>
            <a:r>
              <a:rPr lang="en-US" altLang="ja-JP" sz="3200" dirty="0" smtClean="0">
                <a:solidFill>
                  <a:srgbClr val="00B050"/>
                </a:solidFill>
              </a:rPr>
              <a:t>f</a:t>
            </a:r>
            <a:r>
              <a:rPr lang="en-US" altLang="ja-JP" sz="3200" baseline="-25000" dirty="0" smtClean="0">
                <a:solidFill>
                  <a:srgbClr val="00B050"/>
                </a:solidFill>
              </a:rPr>
              <a:t>rep1</a:t>
            </a:r>
            <a:r>
              <a:rPr lang="en-US" altLang="ja-JP" sz="3200" dirty="0" smtClean="0">
                <a:solidFill>
                  <a:srgbClr val="00B050"/>
                </a:solidFill>
              </a:rPr>
              <a:t>&amp; f</a:t>
            </a:r>
            <a:r>
              <a:rPr lang="en-US" altLang="ja-JP" sz="3200" baseline="-25000" dirty="0" smtClean="0">
                <a:solidFill>
                  <a:srgbClr val="00B050"/>
                </a:solidFill>
              </a:rPr>
              <a:t>rep2</a:t>
            </a:r>
            <a:r>
              <a:rPr lang="en-US" altLang="ja-JP" sz="3200" dirty="0" smtClean="0">
                <a:solidFill>
                  <a:srgbClr val="00B050"/>
                </a:solidFill>
              </a:rPr>
              <a:t> free-running</a:t>
            </a:r>
            <a:endParaRPr lang="en-US" altLang="ja-JP" sz="3200" dirty="0">
              <a:solidFill>
                <a:srgbClr val="00B050"/>
              </a:solidFill>
            </a:endParaRPr>
          </a:p>
        </p:txBody>
      </p:sp>
      <p:sp>
        <p:nvSpPr>
          <p:cNvPr id="26" name="テキスト ボックス 25"/>
          <p:cNvSpPr txBox="1"/>
          <p:nvPr/>
        </p:nvSpPr>
        <p:spPr>
          <a:xfrm>
            <a:off x="281641" y="5243799"/>
            <a:ext cx="4645012" cy="1077218"/>
          </a:xfrm>
          <a:prstGeom prst="rect">
            <a:avLst/>
          </a:prstGeom>
          <a:noFill/>
          <a:ln w="41275">
            <a:noFill/>
          </a:ln>
        </p:spPr>
        <p:txBody>
          <a:bodyPr wrap="square" rtlCol="0">
            <a:spAutoFit/>
          </a:bodyPr>
          <a:lstStyle/>
          <a:p>
            <a:pPr algn="ctr"/>
            <a:r>
              <a:rPr lang="en-US" altLang="ja-JP" sz="3200" dirty="0">
                <a:solidFill>
                  <a:srgbClr val="FF0000"/>
                </a:solidFill>
              </a:rPr>
              <a:t>Adaptive c</a:t>
            </a:r>
            <a:r>
              <a:rPr lang="en-US" altLang="ja-JP" sz="3200" dirty="0" smtClean="0">
                <a:solidFill>
                  <a:srgbClr val="FF0000"/>
                </a:solidFill>
              </a:rPr>
              <a:t>lock</a:t>
            </a:r>
          </a:p>
          <a:p>
            <a:pPr algn="ctr"/>
            <a:r>
              <a:rPr lang="en-US" altLang="ja-JP" sz="3200" dirty="0" smtClean="0">
                <a:solidFill>
                  <a:srgbClr val="FF0000"/>
                </a:solidFill>
              </a:rPr>
              <a:t>f</a:t>
            </a:r>
            <a:r>
              <a:rPr lang="en-US" altLang="ja-JP" sz="3200" baseline="-25000" dirty="0" smtClean="0">
                <a:solidFill>
                  <a:srgbClr val="FF0000"/>
                </a:solidFill>
              </a:rPr>
              <a:t>rep1 </a:t>
            </a:r>
            <a:r>
              <a:rPr lang="en-US" altLang="ja-JP" sz="3200" dirty="0" smtClean="0">
                <a:solidFill>
                  <a:srgbClr val="FF0000"/>
                </a:solidFill>
              </a:rPr>
              <a:t>&amp; f</a:t>
            </a:r>
            <a:r>
              <a:rPr lang="en-US" altLang="ja-JP" sz="3200" baseline="-25000" dirty="0" smtClean="0">
                <a:solidFill>
                  <a:srgbClr val="FF0000"/>
                </a:solidFill>
              </a:rPr>
              <a:t>rep2</a:t>
            </a:r>
            <a:r>
              <a:rPr lang="en-US" altLang="ja-JP" sz="3200" dirty="0" smtClean="0">
                <a:solidFill>
                  <a:srgbClr val="FF0000"/>
                </a:solidFill>
              </a:rPr>
              <a:t> </a:t>
            </a:r>
            <a:r>
              <a:rPr lang="en-US" altLang="ja-JP" sz="3200" dirty="0">
                <a:solidFill>
                  <a:srgbClr val="FF0000"/>
                </a:solidFill>
              </a:rPr>
              <a:t>free-running</a:t>
            </a:r>
            <a:endParaRPr kumimoji="1" lang="ja-JP" altLang="en-US" sz="3200" dirty="0">
              <a:solidFill>
                <a:srgbClr val="FF0000"/>
              </a:solidFill>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12</a:t>
            </a:fld>
            <a:endParaRPr kumimoji="1" lang="ja-JP" altLang="en-US" dirty="0"/>
          </a:p>
        </p:txBody>
      </p:sp>
      <p:pic>
        <p:nvPicPr>
          <p:cNvPr id="11" name="図 10"/>
          <p:cNvPicPr>
            <a:picLocks noChangeAspect="1"/>
          </p:cNvPicPr>
          <p:nvPr/>
        </p:nvPicPr>
        <p:blipFill rotWithShape="1">
          <a:blip r:embed="rId4">
            <a:extLst>
              <a:ext uri="{28A0092B-C50C-407E-A947-70E740481C1C}">
                <a14:useLocalDpi xmlns:a14="http://schemas.microsoft.com/office/drawing/2010/main" val="0"/>
              </a:ext>
            </a:extLst>
          </a:blip>
          <a:srcRect l="5721" t="2922" r="3560" b="15133"/>
          <a:stretch/>
        </p:blipFill>
        <p:spPr>
          <a:xfrm>
            <a:off x="4770529" y="5024226"/>
            <a:ext cx="4339885" cy="1631527"/>
          </a:xfrm>
          <a:prstGeom prst="rect">
            <a:avLst/>
          </a:prstGeom>
        </p:spPr>
      </p:pic>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l="4586" t="3694" r="3745" b="16141"/>
          <a:stretch/>
        </p:blipFill>
        <p:spPr>
          <a:xfrm>
            <a:off x="4715549" y="3191552"/>
            <a:ext cx="4394865" cy="1611412"/>
          </a:xfrm>
          <a:prstGeom prst="rect">
            <a:avLst/>
          </a:prstGeom>
        </p:spPr>
      </p:pic>
      <p:sp>
        <p:nvSpPr>
          <p:cNvPr id="12" name="フリーフォーム 11"/>
          <p:cNvSpPr/>
          <p:nvPr/>
        </p:nvSpPr>
        <p:spPr bwMode="auto">
          <a:xfrm>
            <a:off x="5592819" y="3285681"/>
            <a:ext cx="3228474" cy="96626"/>
          </a:xfrm>
          <a:custGeom>
            <a:avLst/>
            <a:gdLst>
              <a:gd name="connsiteX0" fmla="*/ 0 w 3228474"/>
              <a:gd name="connsiteY0" fmla="*/ 0 h 96626"/>
              <a:gd name="connsiteX1" fmla="*/ 360948 w 3228474"/>
              <a:gd name="connsiteY1" fmla="*/ 28074 h 96626"/>
              <a:gd name="connsiteX2" fmla="*/ 713874 w 3228474"/>
              <a:gd name="connsiteY2" fmla="*/ 88232 h 96626"/>
              <a:gd name="connsiteX3" fmla="*/ 1082843 w 3228474"/>
              <a:gd name="connsiteY3" fmla="*/ 68179 h 96626"/>
              <a:gd name="connsiteX4" fmla="*/ 1439779 w 3228474"/>
              <a:gd name="connsiteY4" fmla="*/ 12032 h 96626"/>
              <a:gd name="connsiteX5" fmla="*/ 1792706 w 3228474"/>
              <a:gd name="connsiteY5" fmla="*/ 32085 h 96626"/>
              <a:gd name="connsiteX6" fmla="*/ 2149643 w 3228474"/>
              <a:gd name="connsiteY6" fmla="*/ 96253 h 96626"/>
              <a:gd name="connsiteX7" fmla="*/ 2502569 w 3228474"/>
              <a:gd name="connsiteY7" fmla="*/ 60158 h 96626"/>
              <a:gd name="connsiteX8" fmla="*/ 2867527 w 3228474"/>
              <a:gd name="connsiteY8" fmla="*/ 20053 h 96626"/>
              <a:gd name="connsiteX9" fmla="*/ 3228474 w 3228474"/>
              <a:gd name="connsiteY9" fmla="*/ 32085 h 96626"/>
              <a:gd name="connsiteX10" fmla="*/ 3228474 w 3228474"/>
              <a:gd name="connsiteY10" fmla="*/ 32085 h 9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474" h="96626">
                <a:moveTo>
                  <a:pt x="0" y="0"/>
                </a:moveTo>
                <a:cubicBezTo>
                  <a:pt x="120984" y="6684"/>
                  <a:pt x="241969" y="13369"/>
                  <a:pt x="360948" y="28074"/>
                </a:cubicBezTo>
                <a:cubicBezTo>
                  <a:pt x="479927" y="42779"/>
                  <a:pt x="593558" y="81548"/>
                  <a:pt x="713874" y="88232"/>
                </a:cubicBezTo>
                <a:cubicBezTo>
                  <a:pt x="834190" y="94916"/>
                  <a:pt x="961859" y="80879"/>
                  <a:pt x="1082843" y="68179"/>
                </a:cubicBezTo>
                <a:cubicBezTo>
                  <a:pt x="1203827" y="55479"/>
                  <a:pt x="1321469" y="18048"/>
                  <a:pt x="1439779" y="12032"/>
                </a:cubicBezTo>
                <a:cubicBezTo>
                  <a:pt x="1558089" y="6016"/>
                  <a:pt x="1674395" y="18048"/>
                  <a:pt x="1792706" y="32085"/>
                </a:cubicBezTo>
                <a:cubicBezTo>
                  <a:pt x="1911017" y="46122"/>
                  <a:pt x="2031333" y="91574"/>
                  <a:pt x="2149643" y="96253"/>
                </a:cubicBezTo>
                <a:cubicBezTo>
                  <a:pt x="2267953" y="100932"/>
                  <a:pt x="2502569" y="60158"/>
                  <a:pt x="2502569" y="60158"/>
                </a:cubicBezTo>
                <a:cubicBezTo>
                  <a:pt x="2622216" y="47458"/>
                  <a:pt x="2746543" y="24732"/>
                  <a:pt x="2867527" y="20053"/>
                </a:cubicBezTo>
                <a:lnTo>
                  <a:pt x="3228474" y="32085"/>
                </a:lnTo>
                <a:lnTo>
                  <a:pt x="3228474" y="32085"/>
                </a:lnTo>
              </a:path>
            </a:pathLst>
          </a:custGeom>
          <a:noFill/>
          <a:ln w="25400" cap="flat" cmpd="sng" algn="ctr">
            <a:solidFill>
              <a:srgbClr val="660066"/>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4" name="直線コネクタ 13"/>
          <p:cNvCxnSpPr/>
          <p:nvPr/>
        </p:nvCxnSpPr>
        <p:spPr bwMode="auto">
          <a:xfrm>
            <a:off x="5579372" y="5129906"/>
            <a:ext cx="3228474" cy="0"/>
          </a:xfrm>
          <a:prstGeom prst="line">
            <a:avLst/>
          </a:prstGeom>
          <a:noFill/>
          <a:ln w="25400" cap="flat" cmpd="sng" algn="ctr">
            <a:solidFill>
              <a:srgbClr val="660066"/>
            </a:solidFill>
            <a:prstDash val="sysDash"/>
            <a:round/>
            <a:headEnd type="none" w="med" len="med"/>
            <a:tailEnd type="none" w="med" len="med"/>
          </a:ln>
          <a:effectLst/>
        </p:spPr>
      </p:cxnSp>
      <p:sp>
        <p:nvSpPr>
          <p:cNvPr id="15" name="テキスト ボックス 14"/>
          <p:cNvSpPr txBox="1"/>
          <p:nvPr/>
        </p:nvSpPr>
        <p:spPr>
          <a:xfrm>
            <a:off x="-1815752" y="1800012"/>
            <a:ext cx="184731" cy="369332"/>
          </a:xfrm>
          <a:prstGeom prst="rect">
            <a:avLst/>
          </a:prstGeom>
          <a:noFill/>
        </p:spPr>
        <p:txBody>
          <a:bodyPr wrap="none" rtlCol="0">
            <a:spAutoFit/>
          </a:bodyPr>
          <a:lstStyle/>
          <a:p>
            <a:endParaRPr kumimoji="1" lang="ja-JP" altLang="en-US" dirty="0"/>
          </a:p>
        </p:txBody>
      </p:sp>
      <p:sp>
        <p:nvSpPr>
          <p:cNvPr id="6" name="テキスト ボックス 5"/>
          <p:cNvSpPr txBox="1"/>
          <p:nvPr/>
        </p:nvSpPr>
        <p:spPr>
          <a:xfrm>
            <a:off x="7401272" y="2849303"/>
            <a:ext cx="2369370" cy="369332"/>
          </a:xfrm>
          <a:prstGeom prst="rect">
            <a:avLst/>
          </a:prstGeom>
          <a:solidFill>
            <a:schemeClr val="bg1"/>
          </a:solidFill>
        </p:spPr>
        <p:txBody>
          <a:bodyPr wrap="square" rtlCol="0">
            <a:spAutoFit/>
          </a:bodyPr>
          <a:lstStyle/>
          <a:p>
            <a:pPr algn="ctr"/>
            <a:r>
              <a:rPr lang="en-US" altLang="ja-JP" b="1" dirty="0" smtClean="0">
                <a:solidFill>
                  <a:schemeClr val="accent2"/>
                </a:solidFill>
              </a:rPr>
              <a:t>Peak fluctuated!!</a:t>
            </a:r>
            <a:endParaRPr kumimoji="1" lang="ja-JP" altLang="en-US" b="1" dirty="0">
              <a:solidFill>
                <a:schemeClr val="accent2"/>
              </a:solidFill>
            </a:endParaRPr>
          </a:p>
        </p:txBody>
      </p:sp>
      <p:sp>
        <p:nvSpPr>
          <p:cNvPr id="17" name="テキスト ボックス 16"/>
          <p:cNvSpPr txBox="1"/>
          <p:nvPr/>
        </p:nvSpPr>
        <p:spPr>
          <a:xfrm>
            <a:off x="7710951" y="4689635"/>
            <a:ext cx="1894030" cy="369332"/>
          </a:xfrm>
          <a:prstGeom prst="rect">
            <a:avLst/>
          </a:prstGeom>
          <a:solidFill>
            <a:schemeClr val="bg1"/>
          </a:solidFill>
        </p:spPr>
        <p:txBody>
          <a:bodyPr wrap="square" rtlCol="0">
            <a:spAutoFit/>
          </a:bodyPr>
          <a:lstStyle/>
          <a:p>
            <a:pPr algn="ctr"/>
            <a:r>
              <a:rPr lang="en-US" altLang="ja-JP" b="1" dirty="0" smtClean="0">
                <a:solidFill>
                  <a:srgbClr val="FF0000"/>
                </a:solidFill>
              </a:rPr>
              <a:t>Peak constant!!</a:t>
            </a:r>
            <a:endParaRPr kumimoji="1" lang="ja-JP" altLang="en-US" b="1" dirty="0">
              <a:solidFill>
                <a:srgbClr val="FF0000"/>
              </a:solidFill>
            </a:endParaRPr>
          </a:p>
        </p:txBody>
      </p:sp>
      <p:sp>
        <p:nvSpPr>
          <p:cNvPr id="18" name="テキスト ボックス 17"/>
          <p:cNvSpPr txBox="1"/>
          <p:nvPr/>
        </p:nvSpPr>
        <p:spPr>
          <a:xfrm>
            <a:off x="6805753" y="1314421"/>
            <a:ext cx="3122430" cy="369332"/>
          </a:xfrm>
          <a:prstGeom prst="rect">
            <a:avLst/>
          </a:prstGeom>
          <a:solidFill>
            <a:schemeClr val="bg1"/>
          </a:solidFill>
          <a:ln>
            <a:noFill/>
          </a:ln>
        </p:spPr>
        <p:txBody>
          <a:bodyPr wrap="square" rtlCol="0">
            <a:spAutoFit/>
          </a:bodyPr>
          <a:lstStyle/>
          <a:p>
            <a:pPr algn="ctr"/>
            <a:r>
              <a:rPr kumimoji="1" lang="en-US" altLang="ja-JP" b="1" dirty="0" smtClean="0">
                <a:solidFill>
                  <a:srgbClr val="00B050"/>
                </a:solidFill>
              </a:rPr>
              <a:t>Signal disappeared!!</a:t>
            </a:r>
            <a:endParaRPr kumimoji="1" lang="ja-JP" altLang="en-US" b="1" dirty="0">
              <a:solidFill>
                <a:srgbClr val="00B050"/>
              </a:solidFill>
            </a:endParaRPr>
          </a:p>
        </p:txBody>
      </p:sp>
    </p:spTree>
    <p:extLst>
      <p:ext uri="{BB962C8B-B14F-4D97-AF65-F5344CB8AC3E}">
        <p14:creationId xmlns:p14="http://schemas.microsoft.com/office/powerpoint/2010/main" val="386628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11285" t="3972" r="6663" b="14801"/>
          <a:stretch/>
        </p:blipFill>
        <p:spPr>
          <a:xfrm>
            <a:off x="226737" y="1788352"/>
            <a:ext cx="5034631" cy="3040925"/>
          </a:xfrm>
          <a:prstGeom prst="rect">
            <a:avLst/>
          </a:prstGeom>
        </p:spPr>
      </p:pic>
      <p:sp>
        <p:nvSpPr>
          <p:cNvPr id="2" name="タイトル 1"/>
          <p:cNvSpPr>
            <a:spLocks noGrp="1"/>
          </p:cNvSpPr>
          <p:nvPr>
            <p:ph type="title"/>
          </p:nvPr>
        </p:nvSpPr>
        <p:spPr>
          <a:xfrm>
            <a:off x="742950" y="362460"/>
            <a:ext cx="8420100" cy="720080"/>
          </a:xfrm>
        </p:spPr>
        <p:txBody>
          <a:bodyPr/>
          <a:lstStyle/>
          <a:p>
            <a:r>
              <a:rPr kumimoji="1" lang="el-GR" altLang="ja-JP" dirty="0" smtClean="0"/>
              <a:t>Τ</a:t>
            </a:r>
            <a:r>
              <a:rPr kumimoji="1" lang="en-US" altLang="ja-JP" dirty="0" smtClean="0"/>
              <a:t>Hz comb spectrum</a:t>
            </a:r>
            <a:endParaRPr kumimoji="1" lang="ja-JP" altLang="en-US" dirty="0"/>
          </a:p>
        </p:txBody>
      </p:sp>
      <p:sp>
        <p:nvSpPr>
          <p:cNvPr id="34" name="スライド番号プレースホルダー 21"/>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13</a:t>
            </a:fld>
            <a:endParaRPr kumimoji="1" lang="ja-JP" altLang="en-US" dirty="0"/>
          </a:p>
        </p:txBody>
      </p:sp>
      <p:sp>
        <p:nvSpPr>
          <p:cNvPr id="38" name="テキスト ボックス 37"/>
          <p:cNvSpPr txBox="1"/>
          <p:nvPr/>
        </p:nvSpPr>
        <p:spPr>
          <a:xfrm>
            <a:off x="7401272" y="4729463"/>
            <a:ext cx="2573192" cy="338554"/>
          </a:xfrm>
          <a:prstGeom prst="rect">
            <a:avLst/>
          </a:prstGeom>
          <a:noFill/>
        </p:spPr>
        <p:txBody>
          <a:bodyPr wrap="square" rtlCol="0">
            <a:spAutoFit/>
          </a:bodyPr>
          <a:lstStyle/>
          <a:p>
            <a:pPr algn="r"/>
            <a:r>
              <a:rPr kumimoji="1" lang="en-US" altLang="ja-JP" sz="1600" dirty="0" smtClean="0">
                <a:latin typeface="Times New Roman" panose="02020603050405020304" pitchFamily="18" charset="0"/>
                <a:cs typeface="Times New Roman" panose="02020603050405020304" pitchFamily="18" charset="0"/>
              </a:rPr>
              <a:t>Frequency [</a:t>
            </a:r>
            <a:r>
              <a:rPr kumimoji="1" lang="el-GR" altLang="ja-JP" sz="1600" dirty="0" smtClean="0">
                <a:latin typeface="Times New Roman" panose="02020603050405020304" pitchFamily="18" charset="0"/>
                <a:cs typeface="Times New Roman" panose="02020603050405020304" pitchFamily="18" charset="0"/>
              </a:rPr>
              <a:t>Τ</a:t>
            </a:r>
            <a:r>
              <a:rPr kumimoji="1" lang="en-US" altLang="ja-JP" sz="1600" dirty="0" smtClean="0">
                <a:latin typeface="Times New Roman" panose="02020603050405020304" pitchFamily="18" charset="0"/>
                <a:cs typeface="Times New Roman" panose="02020603050405020304" pitchFamily="18" charset="0"/>
              </a:rPr>
              <a:t>Hz]</a:t>
            </a:r>
            <a:endParaRPr kumimoji="1" lang="ja-JP" altLang="en-US" sz="1600" dirty="0">
              <a:latin typeface="Times New Roman" panose="02020603050405020304" pitchFamily="18" charset="0"/>
              <a:cs typeface="Times New Roman" panose="02020603050405020304" pitchFamily="18" charset="0"/>
            </a:endParaRPr>
          </a:p>
        </p:txBody>
      </p:sp>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l="11228" t="4666" r="6266" b="12251"/>
          <a:stretch/>
        </p:blipFill>
        <p:spPr>
          <a:xfrm>
            <a:off x="5252656" y="1851538"/>
            <a:ext cx="4597749" cy="2977739"/>
          </a:xfrm>
          <a:prstGeom prst="rect">
            <a:avLst/>
          </a:prstGeom>
        </p:spPr>
      </p:pic>
      <p:cxnSp>
        <p:nvCxnSpPr>
          <p:cNvPr id="22" name="直線コネクタ 21"/>
          <p:cNvCxnSpPr/>
          <p:nvPr/>
        </p:nvCxnSpPr>
        <p:spPr>
          <a:xfrm>
            <a:off x="5680953" y="4098195"/>
            <a:ext cx="4163438" cy="0"/>
          </a:xfrm>
          <a:prstGeom prst="line">
            <a:avLst/>
          </a:prstGeom>
          <a:ln w="66675">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725506" y="4060178"/>
            <a:ext cx="2090192" cy="461665"/>
          </a:xfrm>
          <a:prstGeom prst="rect">
            <a:avLst/>
          </a:prstGeom>
          <a:noFill/>
        </p:spPr>
        <p:txBody>
          <a:bodyPr wrap="square" rtlCol="0">
            <a:spAutoFit/>
          </a:bodyPr>
          <a:lstStyle/>
          <a:p>
            <a:pPr algn="ctr"/>
            <a:r>
              <a:rPr kumimoji="1" lang="en-US" altLang="ja-JP" sz="2400" dirty="0" smtClean="0">
                <a:solidFill>
                  <a:schemeClr val="bg1"/>
                </a:solidFill>
              </a:rPr>
              <a:t>noise floor</a:t>
            </a:r>
            <a:endParaRPr kumimoji="1" lang="ja-JP" altLang="en-US" sz="2400" dirty="0">
              <a:solidFill>
                <a:schemeClr val="bg1"/>
              </a:solidFill>
            </a:endParaRPr>
          </a:p>
        </p:txBody>
      </p:sp>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l="14886" t="2922" r="5288" b="13553"/>
          <a:stretch/>
        </p:blipFill>
        <p:spPr>
          <a:xfrm>
            <a:off x="4700525" y="4926343"/>
            <a:ext cx="3490952" cy="1927246"/>
          </a:xfrm>
          <a:prstGeom prst="rect">
            <a:avLst/>
          </a:prstGeom>
        </p:spPr>
      </p:pic>
      <p:cxnSp>
        <p:nvCxnSpPr>
          <p:cNvPr id="18" name="直線矢印コネクタ 17"/>
          <p:cNvCxnSpPr/>
          <p:nvPr/>
        </p:nvCxnSpPr>
        <p:spPr bwMode="auto">
          <a:xfrm>
            <a:off x="6283332" y="5685167"/>
            <a:ext cx="277235" cy="0"/>
          </a:xfrm>
          <a:prstGeom prst="straightConnector1">
            <a:avLst/>
          </a:prstGeom>
          <a:noFill/>
          <a:ln w="9525" cap="flat" cmpd="sng" algn="ctr">
            <a:solidFill>
              <a:schemeClr val="tx1"/>
            </a:solidFill>
            <a:prstDash val="solid"/>
            <a:round/>
            <a:headEnd type="arrow"/>
            <a:tailEnd type="arrow"/>
          </a:ln>
          <a:effectLst/>
        </p:spPr>
      </p:cxnSp>
      <p:sp>
        <p:nvSpPr>
          <p:cNvPr id="19" name="テキスト ボックス 18"/>
          <p:cNvSpPr txBox="1"/>
          <p:nvPr/>
        </p:nvSpPr>
        <p:spPr>
          <a:xfrm>
            <a:off x="6202351" y="5327676"/>
            <a:ext cx="528441" cy="327630"/>
          </a:xfrm>
          <a:prstGeom prst="rect">
            <a:avLst/>
          </a:prstGeom>
          <a:noFill/>
        </p:spPr>
        <p:txBody>
          <a:bodyPr wrap="square" rtlCol="0">
            <a:spAutoFit/>
          </a:bodyPr>
          <a:lstStyle/>
          <a:p>
            <a:r>
              <a:rPr kumimoji="1" lang="en-US" altLang="ja-JP" sz="1600" dirty="0" err="1" smtClean="0"/>
              <a:t>f</a:t>
            </a:r>
            <a:r>
              <a:rPr kumimoji="1" lang="en-US" altLang="ja-JP" sz="1600" baseline="-25000" dirty="0" err="1" smtClean="0"/>
              <a:t>rep</a:t>
            </a:r>
            <a:endParaRPr kumimoji="1" lang="ja-JP" altLang="en-US" sz="1600" baseline="-25000" dirty="0"/>
          </a:p>
        </p:txBody>
      </p:sp>
      <p:sp>
        <p:nvSpPr>
          <p:cNvPr id="20" name="正方形/長方形 19"/>
          <p:cNvSpPr/>
          <p:nvPr/>
        </p:nvSpPr>
        <p:spPr>
          <a:xfrm>
            <a:off x="4688320" y="4932575"/>
            <a:ext cx="3520041" cy="1886363"/>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rot="16200000">
            <a:off x="-897940" y="2901359"/>
            <a:ext cx="2020870" cy="400110"/>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Amplitude [</a:t>
            </a:r>
            <a:r>
              <a:rPr kumimoji="1" lang="en-US" altLang="ja-JP" sz="2000" dirty="0" err="1" smtClean="0">
                <a:latin typeface="Times New Roman" panose="02020603050405020304" pitchFamily="18" charset="0"/>
                <a:cs typeface="Times New Roman" panose="02020603050405020304" pitchFamily="18" charset="0"/>
              </a:rPr>
              <a:t>a.u</a:t>
            </a:r>
            <a:r>
              <a:rPr kumimoji="1" lang="en-US" altLang="ja-JP" sz="2000" dirty="0" smtClean="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p:cxnSp>
        <p:nvCxnSpPr>
          <p:cNvPr id="25" name="直線コネクタ 24"/>
          <p:cNvCxnSpPr/>
          <p:nvPr/>
        </p:nvCxnSpPr>
        <p:spPr>
          <a:xfrm>
            <a:off x="746604" y="4098195"/>
            <a:ext cx="4447966" cy="0"/>
          </a:xfrm>
          <a:prstGeom prst="line">
            <a:avLst/>
          </a:prstGeom>
          <a:ln w="66675">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979340" y="4060178"/>
            <a:ext cx="2090192" cy="461665"/>
          </a:xfrm>
          <a:prstGeom prst="rect">
            <a:avLst/>
          </a:prstGeom>
          <a:noFill/>
        </p:spPr>
        <p:txBody>
          <a:bodyPr wrap="square" rtlCol="0">
            <a:spAutoFit/>
          </a:bodyPr>
          <a:lstStyle/>
          <a:p>
            <a:pPr algn="ctr"/>
            <a:r>
              <a:rPr kumimoji="1" lang="en-US" altLang="ja-JP" sz="2400" dirty="0" smtClean="0">
                <a:solidFill>
                  <a:schemeClr val="bg1"/>
                </a:solidFill>
              </a:rPr>
              <a:t>noise floor</a:t>
            </a:r>
            <a:endParaRPr kumimoji="1" lang="ja-JP" altLang="en-US" sz="2400" dirty="0">
              <a:solidFill>
                <a:schemeClr val="bg1"/>
              </a:solidFill>
            </a:endParaRPr>
          </a:p>
        </p:txBody>
      </p:sp>
      <p:sp>
        <p:nvSpPr>
          <p:cNvPr id="54" name="円/楕円 53"/>
          <p:cNvSpPr/>
          <p:nvPr/>
        </p:nvSpPr>
        <p:spPr>
          <a:xfrm>
            <a:off x="1778322" y="2122124"/>
            <a:ext cx="377457" cy="2592288"/>
          </a:xfrm>
          <a:prstGeom prst="ellipse">
            <a:avLst/>
          </a:prstGeom>
          <a:noFill/>
          <a:ln w="444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6">
            <a:extLst>
              <a:ext uri="{28A0092B-C50C-407E-A947-70E740481C1C}">
                <a14:useLocalDpi xmlns:a14="http://schemas.microsoft.com/office/drawing/2010/main" val="0"/>
              </a:ext>
            </a:extLst>
          </a:blip>
          <a:srcRect l="14785" t="2984" r="4878" b="14536"/>
          <a:stretch/>
        </p:blipFill>
        <p:spPr>
          <a:xfrm>
            <a:off x="560512" y="4941882"/>
            <a:ext cx="3485319" cy="1887982"/>
          </a:xfrm>
          <a:prstGeom prst="rect">
            <a:avLst/>
          </a:prstGeom>
        </p:spPr>
      </p:pic>
      <p:cxnSp>
        <p:nvCxnSpPr>
          <p:cNvPr id="55" name="直線コネクタ 54"/>
          <p:cNvCxnSpPr/>
          <p:nvPr/>
        </p:nvCxnSpPr>
        <p:spPr>
          <a:xfrm>
            <a:off x="1979340" y="4729463"/>
            <a:ext cx="2066491" cy="1942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560514" y="4729463"/>
            <a:ext cx="1406536" cy="22236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560513" y="4923693"/>
            <a:ext cx="3485318" cy="1906172"/>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矢印コネクタ 57"/>
          <p:cNvCxnSpPr/>
          <p:nvPr/>
        </p:nvCxnSpPr>
        <p:spPr bwMode="auto">
          <a:xfrm>
            <a:off x="2132261" y="5732898"/>
            <a:ext cx="296224" cy="0"/>
          </a:xfrm>
          <a:prstGeom prst="straightConnector1">
            <a:avLst/>
          </a:prstGeom>
          <a:noFill/>
          <a:ln w="9525" cap="flat" cmpd="sng" algn="ctr">
            <a:solidFill>
              <a:schemeClr val="tx1"/>
            </a:solidFill>
            <a:prstDash val="solid"/>
            <a:round/>
            <a:headEnd type="arrow"/>
            <a:tailEnd type="arrow"/>
          </a:ln>
          <a:effectLst/>
        </p:spPr>
      </p:cxnSp>
      <p:sp>
        <p:nvSpPr>
          <p:cNvPr id="59" name="テキスト ボックス 58"/>
          <p:cNvSpPr txBox="1"/>
          <p:nvPr/>
        </p:nvSpPr>
        <p:spPr>
          <a:xfrm>
            <a:off x="2052810" y="5372275"/>
            <a:ext cx="528441" cy="327630"/>
          </a:xfrm>
          <a:prstGeom prst="rect">
            <a:avLst/>
          </a:prstGeom>
          <a:noFill/>
        </p:spPr>
        <p:txBody>
          <a:bodyPr wrap="square" rtlCol="0">
            <a:spAutoFit/>
          </a:bodyPr>
          <a:lstStyle/>
          <a:p>
            <a:r>
              <a:rPr kumimoji="1" lang="en-US" altLang="ja-JP" sz="1600" dirty="0" err="1" smtClean="0"/>
              <a:t>f</a:t>
            </a:r>
            <a:r>
              <a:rPr kumimoji="1" lang="en-US" altLang="ja-JP" sz="1600" baseline="-25000" dirty="0" err="1" smtClean="0"/>
              <a:t>rep</a:t>
            </a:r>
            <a:endParaRPr kumimoji="1" lang="ja-JP" altLang="en-US" sz="1600" baseline="-25000" dirty="0"/>
          </a:p>
        </p:txBody>
      </p:sp>
      <p:sp>
        <p:nvSpPr>
          <p:cNvPr id="27" name="テキスト ボックス 26"/>
          <p:cNvSpPr txBox="1"/>
          <p:nvPr/>
        </p:nvSpPr>
        <p:spPr>
          <a:xfrm>
            <a:off x="1232723" y="5075179"/>
            <a:ext cx="2441694" cy="369332"/>
          </a:xfrm>
          <a:prstGeom prst="rect">
            <a:avLst/>
          </a:prstGeom>
          <a:solidFill>
            <a:srgbClr val="FFFF00"/>
          </a:solidFill>
        </p:spPr>
        <p:txBody>
          <a:bodyPr wrap="none" rtlCol="0">
            <a:spAutoFit/>
          </a:bodyPr>
          <a:lstStyle/>
          <a:p>
            <a:r>
              <a:rPr kumimoji="1" lang="en-US" altLang="ja-JP" b="1" dirty="0" smtClean="0">
                <a:solidFill>
                  <a:srgbClr val="FF0000"/>
                </a:solidFill>
              </a:rPr>
              <a:t>Blurred </a:t>
            </a:r>
            <a:r>
              <a:rPr lang="en-US" altLang="ja-JP" b="1" dirty="0" smtClean="0">
                <a:solidFill>
                  <a:srgbClr val="FF0000"/>
                </a:solidFill>
              </a:rPr>
              <a:t>comb mode!</a:t>
            </a:r>
            <a:endParaRPr kumimoji="1" lang="ja-JP" altLang="en-US" b="1" dirty="0">
              <a:solidFill>
                <a:srgbClr val="FF0000"/>
              </a:solidFill>
            </a:endParaRPr>
          </a:p>
        </p:txBody>
      </p:sp>
      <p:sp>
        <p:nvSpPr>
          <p:cNvPr id="39" name="テキスト ボックス 38"/>
          <p:cNvSpPr txBox="1"/>
          <p:nvPr/>
        </p:nvSpPr>
        <p:spPr>
          <a:xfrm>
            <a:off x="5307800" y="5016947"/>
            <a:ext cx="2467342" cy="369332"/>
          </a:xfrm>
          <a:prstGeom prst="rect">
            <a:avLst/>
          </a:prstGeom>
          <a:solidFill>
            <a:srgbClr val="FFFF00"/>
          </a:solidFill>
        </p:spPr>
        <p:txBody>
          <a:bodyPr wrap="none" rtlCol="0">
            <a:spAutoFit/>
          </a:bodyPr>
          <a:lstStyle/>
          <a:p>
            <a:r>
              <a:rPr kumimoji="1" lang="en-US" altLang="ja-JP" b="1" dirty="0" smtClean="0">
                <a:solidFill>
                  <a:srgbClr val="FF0000"/>
                </a:solidFill>
              </a:rPr>
              <a:t>Distinct </a:t>
            </a:r>
            <a:r>
              <a:rPr lang="en-US" altLang="ja-JP" b="1" dirty="0" smtClean="0">
                <a:solidFill>
                  <a:srgbClr val="FF0000"/>
                </a:solidFill>
              </a:rPr>
              <a:t>comb mode!</a:t>
            </a:r>
            <a:endParaRPr kumimoji="1" lang="ja-JP" altLang="en-US" b="1" dirty="0">
              <a:solidFill>
                <a:srgbClr val="FF0000"/>
              </a:solidFill>
            </a:endParaRPr>
          </a:p>
        </p:txBody>
      </p:sp>
      <p:sp>
        <p:nvSpPr>
          <p:cNvPr id="32" name="テキスト ボックス 31"/>
          <p:cNvSpPr txBox="1"/>
          <p:nvPr/>
        </p:nvSpPr>
        <p:spPr>
          <a:xfrm>
            <a:off x="776536" y="897988"/>
            <a:ext cx="4052354" cy="954107"/>
          </a:xfrm>
          <a:prstGeom prst="rect">
            <a:avLst/>
          </a:prstGeom>
          <a:noFill/>
        </p:spPr>
        <p:txBody>
          <a:bodyPr wrap="square" rtlCol="0">
            <a:spAutoFit/>
          </a:bodyPr>
          <a:lstStyle/>
          <a:p>
            <a:pPr algn="ctr"/>
            <a:r>
              <a:rPr lang="en-US" altLang="ja-JP" sz="2800" dirty="0">
                <a:solidFill>
                  <a:srgbClr val="2403ED"/>
                </a:solidFill>
              </a:rPr>
              <a:t>Constant c</a:t>
            </a:r>
            <a:r>
              <a:rPr lang="en-US" altLang="ja-JP" sz="2800" dirty="0" smtClean="0">
                <a:solidFill>
                  <a:srgbClr val="2403ED"/>
                </a:solidFill>
              </a:rPr>
              <a:t>lock</a:t>
            </a:r>
          </a:p>
          <a:p>
            <a:pPr algn="ctr"/>
            <a:r>
              <a:rPr lang="en-US" altLang="ja-JP" sz="2800" dirty="0" smtClean="0">
                <a:solidFill>
                  <a:srgbClr val="2403ED"/>
                </a:solidFill>
              </a:rPr>
              <a:t>f</a:t>
            </a:r>
            <a:r>
              <a:rPr lang="en-US" altLang="ja-JP" sz="2800" baseline="-25000" dirty="0" smtClean="0">
                <a:solidFill>
                  <a:srgbClr val="2403ED"/>
                </a:solidFill>
              </a:rPr>
              <a:t>rep1 </a:t>
            </a:r>
            <a:r>
              <a:rPr lang="en-US" altLang="ja-JP" sz="2800" dirty="0" smtClean="0">
                <a:solidFill>
                  <a:srgbClr val="2403ED"/>
                </a:solidFill>
              </a:rPr>
              <a:t>&amp; f</a:t>
            </a:r>
            <a:r>
              <a:rPr lang="en-US" altLang="ja-JP" sz="2800" baseline="-25000" dirty="0" smtClean="0">
                <a:solidFill>
                  <a:srgbClr val="2403ED"/>
                </a:solidFill>
              </a:rPr>
              <a:t>rep2</a:t>
            </a:r>
            <a:r>
              <a:rPr lang="en-US" altLang="ja-JP" sz="2800" dirty="0" smtClean="0">
                <a:solidFill>
                  <a:srgbClr val="2403ED"/>
                </a:solidFill>
              </a:rPr>
              <a:t> stabilized</a:t>
            </a:r>
            <a:endParaRPr lang="en-US" altLang="ja-JP" sz="2800" dirty="0">
              <a:solidFill>
                <a:srgbClr val="2403ED"/>
              </a:solidFill>
            </a:endParaRPr>
          </a:p>
        </p:txBody>
      </p:sp>
      <p:sp>
        <p:nvSpPr>
          <p:cNvPr id="33" name="テキスト ボックス 32"/>
          <p:cNvSpPr txBox="1"/>
          <p:nvPr/>
        </p:nvSpPr>
        <p:spPr>
          <a:xfrm>
            <a:off x="5378876" y="897431"/>
            <a:ext cx="4527124" cy="954107"/>
          </a:xfrm>
          <a:prstGeom prst="rect">
            <a:avLst/>
          </a:prstGeom>
          <a:noFill/>
          <a:ln w="41275">
            <a:noFill/>
          </a:ln>
        </p:spPr>
        <p:txBody>
          <a:bodyPr wrap="square" rtlCol="0">
            <a:spAutoFit/>
          </a:bodyPr>
          <a:lstStyle/>
          <a:p>
            <a:pPr algn="ctr"/>
            <a:r>
              <a:rPr lang="en-US" altLang="ja-JP" sz="2800" dirty="0">
                <a:solidFill>
                  <a:srgbClr val="FF0000"/>
                </a:solidFill>
              </a:rPr>
              <a:t>Adaptive c</a:t>
            </a:r>
            <a:r>
              <a:rPr lang="en-US" altLang="ja-JP" sz="2800" dirty="0" smtClean="0">
                <a:solidFill>
                  <a:srgbClr val="FF0000"/>
                </a:solidFill>
              </a:rPr>
              <a:t>lock</a:t>
            </a:r>
          </a:p>
          <a:p>
            <a:pPr algn="ctr"/>
            <a:r>
              <a:rPr lang="en-US" altLang="ja-JP" sz="2800" dirty="0" smtClean="0">
                <a:solidFill>
                  <a:srgbClr val="FF0000"/>
                </a:solidFill>
              </a:rPr>
              <a:t>f</a:t>
            </a:r>
            <a:r>
              <a:rPr lang="en-US" altLang="ja-JP" sz="2800" baseline="-25000" dirty="0" smtClean="0">
                <a:solidFill>
                  <a:srgbClr val="FF0000"/>
                </a:solidFill>
              </a:rPr>
              <a:t>rep1 </a:t>
            </a:r>
            <a:r>
              <a:rPr lang="en-US" altLang="ja-JP" sz="2800" dirty="0" smtClean="0">
                <a:solidFill>
                  <a:srgbClr val="FF0000"/>
                </a:solidFill>
              </a:rPr>
              <a:t>&amp; f</a:t>
            </a:r>
            <a:r>
              <a:rPr lang="en-US" altLang="ja-JP" sz="2800" baseline="-25000" dirty="0" smtClean="0">
                <a:solidFill>
                  <a:srgbClr val="FF0000"/>
                </a:solidFill>
              </a:rPr>
              <a:t>rep2</a:t>
            </a:r>
            <a:r>
              <a:rPr lang="en-US" altLang="ja-JP" sz="2800" dirty="0" smtClean="0">
                <a:solidFill>
                  <a:srgbClr val="FF0000"/>
                </a:solidFill>
              </a:rPr>
              <a:t> </a:t>
            </a:r>
            <a:r>
              <a:rPr lang="en-US" altLang="ja-JP" sz="2800" dirty="0">
                <a:solidFill>
                  <a:srgbClr val="FF0000"/>
                </a:solidFill>
              </a:rPr>
              <a:t>free-running</a:t>
            </a:r>
            <a:endParaRPr kumimoji="1" lang="ja-JP" altLang="en-US" sz="2800" dirty="0">
              <a:solidFill>
                <a:srgbClr val="FF0000"/>
              </a:solidFill>
              <a:latin typeface="Times New Roman" panose="02020603050405020304" pitchFamily="18" charset="0"/>
              <a:cs typeface="Times New Roman" panose="02020603050405020304" pitchFamily="18" charset="0"/>
            </a:endParaRPr>
          </a:p>
        </p:txBody>
      </p:sp>
      <p:sp>
        <p:nvSpPr>
          <p:cNvPr id="40" name="円/楕円 39"/>
          <p:cNvSpPr/>
          <p:nvPr/>
        </p:nvSpPr>
        <p:spPr>
          <a:xfrm>
            <a:off x="6663374" y="2122124"/>
            <a:ext cx="377457" cy="2592288"/>
          </a:xfrm>
          <a:prstGeom prst="ellipse">
            <a:avLst/>
          </a:prstGeom>
          <a:noFill/>
          <a:ln w="444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a:stCxn id="40" idx="4"/>
          </p:cNvCxnSpPr>
          <p:nvPr/>
        </p:nvCxnSpPr>
        <p:spPr>
          <a:xfrm>
            <a:off x="6852103" y="4714412"/>
            <a:ext cx="1356252" cy="23741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40" idx="4"/>
          </p:cNvCxnSpPr>
          <p:nvPr/>
        </p:nvCxnSpPr>
        <p:spPr>
          <a:xfrm flipH="1">
            <a:off x="4700526" y="4714412"/>
            <a:ext cx="2151577" cy="23741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98973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560512" y="1265367"/>
            <a:ext cx="5286988" cy="1877437"/>
          </a:xfrm>
          <a:prstGeom prst="rect">
            <a:avLst/>
          </a:prstGeom>
          <a:noFill/>
        </p:spPr>
        <p:txBody>
          <a:bodyPr wrap="square" rtlCol="0">
            <a:spAutoFit/>
          </a:bodyPr>
          <a:lstStyle/>
          <a:p>
            <a:r>
              <a:rPr kumimoji="1" lang="en-US" altLang="ja-JP" sz="3200" b="1" dirty="0" smtClean="0"/>
              <a:t>Acetonitrile (CH</a:t>
            </a:r>
            <a:r>
              <a:rPr kumimoji="1" lang="en-US" altLang="ja-JP" sz="3200" b="1" baseline="-25000" dirty="0" smtClean="0"/>
              <a:t>3</a:t>
            </a:r>
            <a:r>
              <a:rPr kumimoji="1" lang="en-US" altLang="ja-JP" sz="3200" b="1" dirty="0" smtClean="0"/>
              <a:t>CN)</a:t>
            </a:r>
          </a:p>
          <a:p>
            <a:r>
              <a:rPr lang="ja-JP" altLang="en-US" sz="2800" dirty="0" smtClean="0"/>
              <a:t>・</a:t>
            </a:r>
            <a:r>
              <a:rPr lang="en-US" altLang="ja-JP" sz="2800" dirty="0" smtClean="0"/>
              <a:t>One of VOCs</a:t>
            </a:r>
            <a:endParaRPr kumimoji="1" lang="en-US" altLang="ja-JP" sz="2800" dirty="0" smtClean="0"/>
          </a:p>
          <a:p>
            <a:r>
              <a:rPr lang="ja-JP" altLang="en-US" sz="2800" dirty="0" smtClean="0"/>
              <a:t>・</a:t>
            </a:r>
            <a:r>
              <a:rPr lang="en-US" altLang="ja-JP" sz="2800" dirty="0" smtClean="0"/>
              <a:t>Very </a:t>
            </a:r>
            <a:r>
              <a:rPr lang="en-US" altLang="ja-JP" sz="2800" dirty="0"/>
              <a:t>abundant species in </a:t>
            </a:r>
            <a:endParaRPr lang="en-US" altLang="ja-JP" sz="2800" dirty="0" smtClean="0"/>
          </a:p>
          <a:p>
            <a:r>
              <a:rPr lang="en-US" altLang="ja-JP" sz="2800" dirty="0"/>
              <a:t> </a:t>
            </a:r>
            <a:r>
              <a:rPr lang="en-US" altLang="ja-JP" sz="2800" dirty="0" smtClean="0"/>
              <a:t>   interstellar </a:t>
            </a:r>
            <a:r>
              <a:rPr lang="en-US" altLang="ja-JP" sz="2800" dirty="0"/>
              <a:t>medium</a:t>
            </a:r>
            <a:endParaRPr lang="en-US" altLang="ja-JP" sz="2800" dirty="0" smtClean="0"/>
          </a:p>
        </p:txBody>
      </p:sp>
      <p:sp>
        <p:nvSpPr>
          <p:cNvPr id="56" name="タイトル 1"/>
          <p:cNvSpPr>
            <a:spLocks noGrp="1"/>
          </p:cNvSpPr>
          <p:nvPr>
            <p:ph type="title"/>
          </p:nvPr>
        </p:nvSpPr>
        <p:spPr>
          <a:xfrm>
            <a:off x="-179023" y="28888"/>
            <a:ext cx="10327782" cy="1340016"/>
          </a:xfrm>
        </p:spPr>
        <p:txBody>
          <a:bodyPr/>
          <a:lstStyle/>
          <a:p>
            <a:r>
              <a:rPr lang="en-US" altLang="ja-JP" dirty="0" smtClean="0"/>
              <a:t>Acetonitrile </a:t>
            </a:r>
            <a:r>
              <a:rPr lang="en-US" altLang="ja-JP" dirty="0"/>
              <a:t>gas at </a:t>
            </a:r>
            <a:r>
              <a:rPr lang="en-US" altLang="ja-JP" dirty="0" smtClean="0"/>
              <a:t> low pressure(1kPa)</a:t>
            </a:r>
            <a:endParaRPr kumimoji="1" lang="ja-JP" altLang="en-US" dirty="0"/>
          </a:p>
        </p:txBody>
      </p:sp>
      <p:sp>
        <p:nvSpPr>
          <p:cNvPr id="65" name="テキスト ボックス 64"/>
          <p:cNvSpPr txBox="1"/>
          <p:nvPr/>
        </p:nvSpPr>
        <p:spPr>
          <a:xfrm>
            <a:off x="3918263" y="6425180"/>
            <a:ext cx="2352690" cy="461665"/>
          </a:xfrm>
          <a:prstGeom prst="rect">
            <a:avLst/>
          </a:prstGeom>
          <a:noFill/>
        </p:spPr>
        <p:txBody>
          <a:bodyPr wrap="square" rtlCol="0">
            <a:spAutoFit/>
          </a:bodyPr>
          <a:lstStyle/>
          <a:p>
            <a:r>
              <a:rPr kumimoji="1" lang="en-US" altLang="ja-JP" sz="2400" dirty="0" smtClean="0">
                <a:latin typeface="Times New Roman" panose="02020603050405020304" pitchFamily="18" charset="0"/>
                <a:cs typeface="Times New Roman" panose="02020603050405020304" pitchFamily="18" charset="0"/>
              </a:rPr>
              <a:t>Frequency [</a:t>
            </a:r>
            <a:r>
              <a:rPr kumimoji="1" lang="el-GR" altLang="ja-JP" sz="2400" dirty="0" smtClean="0">
                <a:latin typeface="Times New Roman" panose="02020603050405020304" pitchFamily="18" charset="0"/>
                <a:cs typeface="Times New Roman" panose="02020603050405020304" pitchFamily="18" charset="0"/>
              </a:rPr>
              <a:t>Τ</a:t>
            </a:r>
            <a:r>
              <a:rPr kumimoji="1" lang="en-US" altLang="ja-JP" sz="2400" dirty="0" smtClean="0">
                <a:latin typeface="Times New Roman" panose="02020603050405020304" pitchFamily="18" charset="0"/>
                <a:cs typeface="Times New Roman" panose="02020603050405020304" pitchFamily="18" charset="0"/>
              </a:rPr>
              <a:t>Hz]</a:t>
            </a:r>
            <a:endParaRPr kumimoji="1" lang="ja-JP" altLang="en-US" sz="2400" dirty="0">
              <a:latin typeface="Times New Roman" panose="02020603050405020304" pitchFamily="18" charset="0"/>
              <a:cs typeface="Times New Roman" panose="02020603050405020304" pitchFamily="18" charset="0"/>
            </a:endParaRPr>
          </a:p>
        </p:txBody>
      </p:sp>
      <p:sp>
        <p:nvSpPr>
          <p:cNvPr id="23" name="スライド番号プレースホルダー 21"/>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14</a:t>
            </a:fld>
            <a:endParaRPr kumimoji="1" lang="ja-JP" altLang="en-US" dirty="0"/>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0720" t="3870" r="6868" b="14468"/>
          <a:stretch/>
        </p:blipFill>
        <p:spPr>
          <a:xfrm>
            <a:off x="5522090" y="4061448"/>
            <a:ext cx="4119305" cy="2395439"/>
          </a:xfrm>
          <a:prstGeom prst="rect">
            <a:avLst/>
          </a:prstGeom>
        </p:spPr>
      </p:pic>
      <p:sp>
        <p:nvSpPr>
          <p:cNvPr id="2" name="角丸四角形 1"/>
          <p:cNvSpPr/>
          <p:nvPr/>
        </p:nvSpPr>
        <p:spPr bwMode="auto">
          <a:xfrm>
            <a:off x="5360580" y="3474721"/>
            <a:ext cx="4416956" cy="3018120"/>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12" name="図 11"/>
          <p:cNvPicPr>
            <a:picLocks noChangeAspect="1"/>
          </p:cNvPicPr>
          <p:nvPr/>
        </p:nvPicPr>
        <p:blipFill rotWithShape="1">
          <a:blip r:embed="rId4">
            <a:extLst>
              <a:ext uri="{28A0092B-C50C-407E-A947-70E740481C1C}">
                <a14:useLocalDpi xmlns:a14="http://schemas.microsoft.com/office/drawing/2010/main" val="0"/>
              </a:ext>
            </a:extLst>
          </a:blip>
          <a:srcRect l="12187" t="3971" r="7454" b="15203"/>
          <a:stretch/>
        </p:blipFill>
        <p:spPr>
          <a:xfrm>
            <a:off x="825051" y="4035322"/>
            <a:ext cx="4101324" cy="2438504"/>
          </a:xfrm>
          <a:prstGeom prst="rect">
            <a:avLst/>
          </a:prstGeom>
        </p:spPr>
      </p:pic>
      <p:pic>
        <p:nvPicPr>
          <p:cNvPr id="29" name="図 28"/>
          <p:cNvPicPr>
            <a:picLocks noChangeAspect="1"/>
          </p:cNvPicPr>
          <p:nvPr/>
        </p:nvPicPr>
        <p:blipFill rotWithShape="1">
          <a:blip r:embed="rId3">
            <a:extLst>
              <a:ext uri="{28A0092B-C50C-407E-A947-70E740481C1C}">
                <a14:useLocalDpi xmlns:a14="http://schemas.microsoft.com/office/drawing/2010/main" val="0"/>
              </a:ext>
            </a:extLst>
          </a:blip>
          <a:srcRect l="4996" t="3870" r="88988" b="14468"/>
          <a:stretch/>
        </p:blipFill>
        <p:spPr>
          <a:xfrm>
            <a:off x="482725" y="4290074"/>
            <a:ext cx="264502" cy="2106910"/>
          </a:xfrm>
          <a:prstGeom prst="rect">
            <a:avLst/>
          </a:prstGeom>
        </p:spPr>
      </p:pic>
      <p:sp>
        <p:nvSpPr>
          <p:cNvPr id="33" name="テキスト ボックス 32"/>
          <p:cNvSpPr txBox="1"/>
          <p:nvPr/>
        </p:nvSpPr>
        <p:spPr>
          <a:xfrm>
            <a:off x="5967416" y="3432069"/>
            <a:ext cx="3510132" cy="707886"/>
          </a:xfrm>
          <a:prstGeom prst="rect">
            <a:avLst/>
          </a:prstGeom>
          <a:noFill/>
          <a:ln w="41275">
            <a:noFill/>
          </a:ln>
        </p:spPr>
        <p:txBody>
          <a:bodyPr wrap="square" rtlCol="0">
            <a:spAutoFit/>
          </a:bodyPr>
          <a:lstStyle/>
          <a:p>
            <a:pPr algn="ctr"/>
            <a:r>
              <a:rPr lang="en-US" altLang="ja-JP" sz="2000" dirty="0">
                <a:solidFill>
                  <a:srgbClr val="FF0000"/>
                </a:solidFill>
              </a:rPr>
              <a:t>Adaptive c</a:t>
            </a:r>
            <a:r>
              <a:rPr lang="en-US" altLang="ja-JP" sz="2000" dirty="0" smtClean="0">
                <a:solidFill>
                  <a:srgbClr val="FF0000"/>
                </a:solidFill>
              </a:rPr>
              <a:t>lock</a:t>
            </a:r>
          </a:p>
          <a:p>
            <a:pPr algn="ctr"/>
            <a:r>
              <a:rPr lang="en-US" altLang="ja-JP" sz="2000" dirty="0" smtClean="0">
                <a:solidFill>
                  <a:srgbClr val="FF0000"/>
                </a:solidFill>
              </a:rPr>
              <a:t>f</a:t>
            </a:r>
            <a:r>
              <a:rPr lang="en-US" altLang="ja-JP" sz="2000" baseline="-25000" dirty="0" smtClean="0">
                <a:solidFill>
                  <a:srgbClr val="FF0000"/>
                </a:solidFill>
              </a:rPr>
              <a:t>rep1 </a:t>
            </a:r>
            <a:r>
              <a:rPr lang="en-US" altLang="ja-JP" sz="2000" dirty="0" smtClean="0">
                <a:solidFill>
                  <a:srgbClr val="FF0000"/>
                </a:solidFill>
              </a:rPr>
              <a:t>&amp; f</a:t>
            </a:r>
            <a:r>
              <a:rPr lang="en-US" altLang="ja-JP" sz="2000" baseline="-25000" dirty="0" smtClean="0">
                <a:solidFill>
                  <a:srgbClr val="FF0000"/>
                </a:solidFill>
              </a:rPr>
              <a:t>rep2</a:t>
            </a:r>
            <a:r>
              <a:rPr lang="en-US" altLang="ja-JP" sz="2000" dirty="0" smtClean="0">
                <a:solidFill>
                  <a:srgbClr val="FF0000"/>
                </a:solidFill>
              </a:rPr>
              <a:t> </a:t>
            </a:r>
            <a:r>
              <a:rPr lang="en-US" altLang="ja-JP" sz="2000" dirty="0">
                <a:solidFill>
                  <a:srgbClr val="FF0000"/>
                </a:solidFill>
              </a:rPr>
              <a:t>free-running</a:t>
            </a:r>
            <a:endParaRPr kumimoji="1" lang="ja-JP" altLang="en-US" sz="2000" dirty="0">
              <a:solidFill>
                <a:srgbClr val="FF0000"/>
              </a:solidFill>
              <a:latin typeface="Times New Roman" panose="02020603050405020304" pitchFamily="18" charset="0"/>
              <a:cs typeface="Times New Roman" panose="02020603050405020304" pitchFamily="18" charset="0"/>
            </a:endParaRPr>
          </a:p>
        </p:txBody>
      </p:sp>
      <p:sp>
        <p:nvSpPr>
          <p:cNvPr id="34" name="テキスト ボックス 33"/>
          <p:cNvSpPr txBox="1"/>
          <p:nvPr/>
        </p:nvSpPr>
        <p:spPr>
          <a:xfrm>
            <a:off x="946029" y="3405943"/>
            <a:ext cx="4052354" cy="707886"/>
          </a:xfrm>
          <a:prstGeom prst="rect">
            <a:avLst/>
          </a:prstGeom>
          <a:noFill/>
        </p:spPr>
        <p:txBody>
          <a:bodyPr wrap="square" rtlCol="0">
            <a:spAutoFit/>
          </a:bodyPr>
          <a:lstStyle/>
          <a:p>
            <a:pPr algn="ctr"/>
            <a:r>
              <a:rPr lang="en-US" altLang="ja-JP" sz="2000" dirty="0">
                <a:solidFill>
                  <a:srgbClr val="2403ED"/>
                </a:solidFill>
              </a:rPr>
              <a:t>Constant c</a:t>
            </a:r>
            <a:r>
              <a:rPr lang="en-US" altLang="ja-JP" sz="2000" dirty="0" smtClean="0">
                <a:solidFill>
                  <a:srgbClr val="2403ED"/>
                </a:solidFill>
              </a:rPr>
              <a:t>lock</a:t>
            </a:r>
          </a:p>
          <a:p>
            <a:pPr algn="ctr"/>
            <a:r>
              <a:rPr lang="en-US" altLang="ja-JP" sz="2000" dirty="0" smtClean="0">
                <a:solidFill>
                  <a:srgbClr val="2403ED"/>
                </a:solidFill>
              </a:rPr>
              <a:t>f</a:t>
            </a:r>
            <a:r>
              <a:rPr lang="en-US" altLang="ja-JP" sz="2000" baseline="-25000" dirty="0" smtClean="0">
                <a:solidFill>
                  <a:srgbClr val="2403ED"/>
                </a:solidFill>
              </a:rPr>
              <a:t>rep1 </a:t>
            </a:r>
            <a:r>
              <a:rPr lang="en-US" altLang="ja-JP" sz="2000" dirty="0" smtClean="0">
                <a:solidFill>
                  <a:srgbClr val="2403ED"/>
                </a:solidFill>
              </a:rPr>
              <a:t>&amp; f</a:t>
            </a:r>
            <a:r>
              <a:rPr lang="en-US" altLang="ja-JP" sz="2000" baseline="-25000" dirty="0" smtClean="0">
                <a:solidFill>
                  <a:srgbClr val="2403ED"/>
                </a:solidFill>
              </a:rPr>
              <a:t>rep2</a:t>
            </a:r>
            <a:r>
              <a:rPr lang="en-US" altLang="ja-JP" sz="2000" dirty="0" smtClean="0">
                <a:solidFill>
                  <a:srgbClr val="2403ED"/>
                </a:solidFill>
              </a:rPr>
              <a:t> stabilized</a:t>
            </a:r>
            <a:endParaRPr lang="en-US" altLang="ja-JP" sz="2000" dirty="0">
              <a:solidFill>
                <a:srgbClr val="2403ED"/>
              </a:solidFill>
            </a:endParaRPr>
          </a:p>
        </p:txBody>
      </p:sp>
      <p:grpSp>
        <p:nvGrpSpPr>
          <p:cNvPr id="15" name="グループ化 14"/>
          <p:cNvGrpSpPr/>
          <p:nvPr/>
        </p:nvGrpSpPr>
        <p:grpSpPr>
          <a:xfrm>
            <a:off x="5673080" y="1065799"/>
            <a:ext cx="3800935" cy="2322702"/>
            <a:chOff x="4791461" y="1785370"/>
            <a:chExt cx="4246106" cy="2968352"/>
          </a:xfrm>
        </p:grpSpPr>
        <p:pic>
          <p:nvPicPr>
            <p:cNvPr id="38" name="図 37"/>
            <p:cNvPicPr>
              <a:picLocks noChangeAspect="1"/>
            </p:cNvPicPr>
            <p:nvPr/>
          </p:nvPicPr>
          <p:blipFill rotWithShape="1">
            <a:blip r:embed="rId5">
              <a:extLst>
                <a:ext uri="{28A0092B-C50C-407E-A947-70E740481C1C}">
                  <a14:useLocalDpi xmlns:a14="http://schemas.microsoft.com/office/drawing/2010/main" val="0"/>
                </a:ext>
              </a:extLst>
            </a:blip>
            <a:srcRect l="10943" t="4513" r="6707" b="11109"/>
            <a:stretch/>
          </p:blipFill>
          <p:spPr>
            <a:xfrm>
              <a:off x="4791461" y="1785370"/>
              <a:ext cx="4246106" cy="2968352"/>
            </a:xfrm>
            <a:prstGeom prst="rect">
              <a:avLst/>
            </a:prstGeom>
          </p:spPr>
        </p:pic>
        <p:sp>
          <p:nvSpPr>
            <p:cNvPr id="10" name="テキスト ボックス 9"/>
            <p:cNvSpPr txBox="1"/>
            <p:nvPr/>
          </p:nvSpPr>
          <p:spPr>
            <a:xfrm>
              <a:off x="5841819" y="1855747"/>
              <a:ext cx="2567566" cy="369332"/>
            </a:xfrm>
            <a:prstGeom prst="rect">
              <a:avLst/>
            </a:prstGeom>
            <a:noFill/>
          </p:spPr>
          <p:txBody>
            <a:bodyPr wrap="square" rtlCol="0">
              <a:spAutoFit/>
            </a:bodyPr>
            <a:lstStyle/>
            <a:p>
              <a:pPr algn="ctr"/>
              <a:r>
                <a:rPr kumimoji="1" lang="en-US" altLang="ja-JP" dirty="0" smtClean="0"/>
                <a:t>NASA database</a:t>
              </a:r>
              <a:endParaRPr kumimoji="1" lang="ja-JP" altLang="en-US" dirty="0"/>
            </a:p>
          </p:txBody>
        </p:sp>
      </p:grpSp>
      <p:sp>
        <p:nvSpPr>
          <p:cNvPr id="30" name="テキスト ボックス 29"/>
          <p:cNvSpPr txBox="1"/>
          <p:nvPr/>
        </p:nvSpPr>
        <p:spPr>
          <a:xfrm>
            <a:off x="6166595" y="1470075"/>
            <a:ext cx="1056412" cy="338554"/>
          </a:xfrm>
          <a:prstGeom prst="rect">
            <a:avLst/>
          </a:prstGeom>
          <a:solidFill>
            <a:schemeClr val="bg1"/>
          </a:solidFill>
        </p:spPr>
        <p:txBody>
          <a:bodyPr wrap="square" rtlCol="0">
            <a:spAutoFit/>
          </a:bodyPr>
          <a:lstStyle/>
          <a:p>
            <a:pPr algn="ctr"/>
            <a:r>
              <a:rPr kumimoji="1" lang="en-US" altLang="ja-JP" sz="1600" dirty="0" smtClean="0">
                <a:latin typeface="Times New Roman" panose="02020603050405020304" pitchFamily="18" charset="0"/>
                <a:cs typeface="Times New Roman" panose="02020603050405020304" pitchFamily="18" charset="0"/>
              </a:rPr>
              <a:t>18.4 GHz</a:t>
            </a:r>
            <a:endParaRPr kumimoji="1" lang="ja-JP" altLang="en-US" sz="1600" dirty="0">
              <a:latin typeface="Times New Roman" panose="02020603050405020304" pitchFamily="18" charset="0"/>
              <a:cs typeface="Times New Roman" panose="02020603050405020304" pitchFamily="18" charset="0"/>
            </a:endParaRPr>
          </a:p>
        </p:txBody>
      </p:sp>
      <p:cxnSp>
        <p:nvCxnSpPr>
          <p:cNvPr id="31" name="直線コネクタ 30"/>
          <p:cNvCxnSpPr/>
          <p:nvPr/>
        </p:nvCxnSpPr>
        <p:spPr bwMode="auto">
          <a:xfrm flipV="1">
            <a:off x="6652741" y="1772817"/>
            <a:ext cx="0" cy="682208"/>
          </a:xfrm>
          <a:prstGeom prst="line">
            <a:avLst/>
          </a:prstGeom>
          <a:noFill/>
          <a:ln w="9525" cap="flat" cmpd="sng" algn="ctr">
            <a:solidFill>
              <a:schemeClr val="tx1"/>
            </a:solidFill>
            <a:prstDash val="solid"/>
            <a:round/>
            <a:headEnd type="none" w="med" len="med"/>
            <a:tailEnd type="none" w="med" len="med"/>
          </a:ln>
          <a:effectLst/>
        </p:spPr>
      </p:cxnSp>
      <p:cxnSp>
        <p:nvCxnSpPr>
          <p:cNvPr id="32" name="直線コネクタ 31"/>
          <p:cNvCxnSpPr/>
          <p:nvPr/>
        </p:nvCxnSpPr>
        <p:spPr bwMode="auto">
          <a:xfrm flipV="1">
            <a:off x="6731025" y="1772816"/>
            <a:ext cx="0" cy="599082"/>
          </a:xfrm>
          <a:prstGeom prst="line">
            <a:avLst/>
          </a:prstGeom>
          <a:noFill/>
          <a:ln w="9525" cap="flat" cmpd="sng" algn="ctr">
            <a:solidFill>
              <a:schemeClr val="tx1"/>
            </a:solidFill>
            <a:prstDash val="solid"/>
            <a:round/>
            <a:headEnd type="none" w="med" len="med"/>
            <a:tailEnd type="none" w="med" len="med"/>
          </a:ln>
          <a:effectLst/>
        </p:spPr>
      </p:cxnSp>
      <p:cxnSp>
        <p:nvCxnSpPr>
          <p:cNvPr id="35" name="直線矢印コネクタ 34"/>
          <p:cNvCxnSpPr/>
          <p:nvPr/>
        </p:nvCxnSpPr>
        <p:spPr bwMode="auto">
          <a:xfrm>
            <a:off x="6340490" y="1901282"/>
            <a:ext cx="312251" cy="0"/>
          </a:xfrm>
          <a:prstGeom prst="straightConnector1">
            <a:avLst/>
          </a:prstGeom>
          <a:noFill/>
          <a:ln w="9525" cap="flat" cmpd="sng" algn="ctr">
            <a:solidFill>
              <a:schemeClr val="tx1"/>
            </a:solidFill>
            <a:prstDash val="solid"/>
            <a:round/>
            <a:headEnd type="none" w="med" len="med"/>
            <a:tailEnd type="arrow"/>
          </a:ln>
          <a:effectLst/>
        </p:spPr>
      </p:cxnSp>
      <p:cxnSp>
        <p:nvCxnSpPr>
          <p:cNvPr id="36" name="直線矢印コネクタ 35"/>
          <p:cNvCxnSpPr/>
          <p:nvPr/>
        </p:nvCxnSpPr>
        <p:spPr bwMode="auto">
          <a:xfrm flipH="1">
            <a:off x="6734747" y="1901282"/>
            <a:ext cx="312251" cy="0"/>
          </a:xfrm>
          <a:prstGeom prst="straightConnector1">
            <a:avLst/>
          </a:prstGeom>
          <a:noFill/>
          <a:ln w="9525" cap="flat" cmpd="sng" algn="ctr">
            <a:solidFill>
              <a:schemeClr val="tx1"/>
            </a:solidFill>
            <a:prstDash val="solid"/>
            <a:round/>
            <a:headEnd type="none" w="med" len="med"/>
            <a:tailEnd type="arrow"/>
          </a:ln>
          <a:effectLst/>
        </p:spPr>
      </p:cxnSp>
      <p:sp>
        <p:nvSpPr>
          <p:cNvPr id="22" name="テキスト ボックス 21"/>
          <p:cNvSpPr txBox="1"/>
          <p:nvPr/>
        </p:nvSpPr>
        <p:spPr>
          <a:xfrm>
            <a:off x="1234433" y="4463668"/>
            <a:ext cx="1056412" cy="338554"/>
          </a:xfrm>
          <a:prstGeom prst="rect">
            <a:avLst/>
          </a:prstGeom>
          <a:solidFill>
            <a:schemeClr val="bg1"/>
          </a:solidFill>
        </p:spPr>
        <p:txBody>
          <a:bodyPr wrap="square" rtlCol="0">
            <a:spAutoFit/>
          </a:bodyPr>
          <a:lstStyle/>
          <a:p>
            <a:pPr algn="ctr"/>
            <a:r>
              <a:rPr kumimoji="1" lang="en-US" altLang="ja-JP" sz="1600" dirty="0" smtClean="0">
                <a:latin typeface="Times New Roman" panose="02020603050405020304" pitchFamily="18" charset="0"/>
                <a:cs typeface="Times New Roman" panose="02020603050405020304" pitchFamily="18" charset="0"/>
              </a:rPr>
              <a:t>18.4 GHz</a:t>
            </a:r>
            <a:endParaRPr kumimoji="1" lang="ja-JP" altLang="en-US" sz="1600" dirty="0">
              <a:latin typeface="Times New Roman" panose="02020603050405020304" pitchFamily="18" charset="0"/>
              <a:cs typeface="Times New Roman" panose="02020603050405020304" pitchFamily="18" charset="0"/>
            </a:endParaRPr>
          </a:p>
        </p:txBody>
      </p:sp>
      <p:cxnSp>
        <p:nvCxnSpPr>
          <p:cNvPr id="24" name="直線コネクタ 23"/>
          <p:cNvCxnSpPr/>
          <p:nvPr/>
        </p:nvCxnSpPr>
        <p:spPr bwMode="auto">
          <a:xfrm flipV="1">
            <a:off x="1707131" y="4766982"/>
            <a:ext cx="0" cy="748876"/>
          </a:xfrm>
          <a:prstGeom prst="line">
            <a:avLst/>
          </a:prstGeom>
          <a:noFill/>
          <a:ln w="9525" cap="flat" cmpd="sng" algn="ctr">
            <a:solidFill>
              <a:schemeClr val="tx1"/>
            </a:solidFill>
            <a:prstDash val="solid"/>
            <a:round/>
            <a:headEnd type="none" w="med" len="med"/>
            <a:tailEnd type="none" w="med" len="med"/>
          </a:ln>
          <a:effectLst/>
        </p:spPr>
      </p:cxnSp>
      <p:cxnSp>
        <p:nvCxnSpPr>
          <p:cNvPr id="25" name="直線コネクタ 24"/>
          <p:cNvCxnSpPr/>
          <p:nvPr/>
        </p:nvCxnSpPr>
        <p:spPr bwMode="auto">
          <a:xfrm flipV="1">
            <a:off x="1798863" y="4766409"/>
            <a:ext cx="0" cy="599082"/>
          </a:xfrm>
          <a:prstGeom prst="line">
            <a:avLst/>
          </a:prstGeom>
          <a:noFill/>
          <a:ln w="9525" cap="flat" cmpd="sng" algn="ctr">
            <a:solidFill>
              <a:schemeClr val="tx1"/>
            </a:solidFill>
            <a:prstDash val="solid"/>
            <a:round/>
            <a:headEnd type="none" w="med" len="med"/>
            <a:tailEnd type="none" w="med" len="med"/>
          </a:ln>
          <a:effectLst/>
        </p:spPr>
      </p:cxnSp>
      <p:cxnSp>
        <p:nvCxnSpPr>
          <p:cNvPr id="26" name="直線矢印コネクタ 25"/>
          <p:cNvCxnSpPr/>
          <p:nvPr/>
        </p:nvCxnSpPr>
        <p:spPr bwMode="auto">
          <a:xfrm>
            <a:off x="1394880" y="4900824"/>
            <a:ext cx="312251" cy="0"/>
          </a:xfrm>
          <a:prstGeom prst="straightConnector1">
            <a:avLst/>
          </a:prstGeom>
          <a:noFill/>
          <a:ln w="9525" cap="flat" cmpd="sng" algn="ctr">
            <a:solidFill>
              <a:schemeClr val="tx1"/>
            </a:solidFill>
            <a:prstDash val="solid"/>
            <a:round/>
            <a:headEnd type="none" w="med" len="med"/>
            <a:tailEnd type="arrow"/>
          </a:ln>
          <a:effectLst/>
        </p:spPr>
      </p:cxnSp>
      <p:cxnSp>
        <p:nvCxnSpPr>
          <p:cNvPr id="27" name="直線矢印コネクタ 26"/>
          <p:cNvCxnSpPr/>
          <p:nvPr/>
        </p:nvCxnSpPr>
        <p:spPr bwMode="auto">
          <a:xfrm flipH="1">
            <a:off x="1802585" y="4894875"/>
            <a:ext cx="312251" cy="0"/>
          </a:xfrm>
          <a:prstGeom prst="straightConnector1">
            <a:avLst/>
          </a:prstGeom>
          <a:noFill/>
          <a:ln w="9525" cap="flat" cmpd="sng" algn="ctr">
            <a:solidFill>
              <a:schemeClr val="tx1"/>
            </a:solidFill>
            <a:prstDash val="solid"/>
            <a:round/>
            <a:headEnd type="none" w="med" len="med"/>
            <a:tailEnd type="arrow"/>
          </a:ln>
          <a:effectLst/>
        </p:spPr>
      </p:cxnSp>
      <p:sp>
        <p:nvSpPr>
          <p:cNvPr id="45" name="テキスト ボックス 44"/>
          <p:cNvSpPr txBox="1"/>
          <p:nvPr/>
        </p:nvSpPr>
        <p:spPr>
          <a:xfrm>
            <a:off x="6128836" y="4437112"/>
            <a:ext cx="1056412" cy="338554"/>
          </a:xfrm>
          <a:prstGeom prst="rect">
            <a:avLst/>
          </a:prstGeom>
          <a:solidFill>
            <a:schemeClr val="bg1"/>
          </a:solidFill>
        </p:spPr>
        <p:txBody>
          <a:bodyPr wrap="square" rtlCol="0">
            <a:spAutoFit/>
          </a:bodyPr>
          <a:lstStyle/>
          <a:p>
            <a:pPr algn="ctr"/>
            <a:r>
              <a:rPr kumimoji="1" lang="en-US" altLang="ja-JP" sz="1600" dirty="0" smtClean="0">
                <a:latin typeface="Times New Roman" panose="02020603050405020304" pitchFamily="18" charset="0"/>
                <a:cs typeface="Times New Roman" panose="02020603050405020304" pitchFamily="18" charset="0"/>
              </a:rPr>
              <a:t>18.4 GHz</a:t>
            </a:r>
            <a:endParaRPr kumimoji="1" lang="ja-JP" altLang="en-US" sz="1600" dirty="0">
              <a:latin typeface="Times New Roman" panose="02020603050405020304" pitchFamily="18" charset="0"/>
              <a:cs typeface="Times New Roman" panose="02020603050405020304" pitchFamily="18" charset="0"/>
            </a:endParaRPr>
          </a:p>
        </p:txBody>
      </p:sp>
      <p:cxnSp>
        <p:nvCxnSpPr>
          <p:cNvPr id="46" name="直線コネクタ 45"/>
          <p:cNvCxnSpPr/>
          <p:nvPr/>
        </p:nvCxnSpPr>
        <p:spPr bwMode="auto">
          <a:xfrm flipV="1">
            <a:off x="6602832" y="4752474"/>
            <a:ext cx="0" cy="765022"/>
          </a:xfrm>
          <a:prstGeom prst="line">
            <a:avLst/>
          </a:prstGeom>
          <a:noFill/>
          <a:ln w="9525" cap="flat" cmpd="sng" algn="ctr">
            <a:solidFill>
              <a:schemeClr val="tx1"/>
            </a:solidFill>
            <a:prstDash val="solid"/>
            <a:round/>
            <a:headEnd type="none" w="med" len="med"/>
            <a:tailEnd type="none" w="med" len="med"/>
          </a:ln>
          <a:effectLst/>
        </p:spPr>
      </p:cxnSp>
      <p:cxnSp>
        <p:nvCxnSpPr>
          <p:cNvPr id="47" name="直線コネクタ 46"/>
          <p:cNvCxnSpPr/>
          <p:nvPr/>
        </p:nvCxnSpPr>
        <p:spPr bwMode="auto">
          <a:xfrm flipV="1">
            <a:off x="6686542" y="4753301"/>
            <a:ext cx="0" cy="599082"/>
          </a:xfrm>
          <a:prstGeom prst="line">
            <a:avLst/>
          </a:prstGeom>
          <a:noFill/>
          <a:ln w="9525" cap="flat" cmpd="sng" algn="ctr">
            <a:solidFill>
              <a:schemeClr val="tx1"/>
            </a:solidFill>
            <a:prstDash val="solid"/>
            <a:round/>
            <a:headEnd type="none" w="med" len="med"/>
            <a:tailEnd type="none" w="med" len="med"/>
          </a:ln>
          <a:effectLst/>
        </p:spPr>
      </p:cxnSp>
      <p:cxnSp>
        <p:nvCxnSpPr>
          <p:cNvPr id="48" name="直線矢印コネクタ 47"/>
          <p:cNvCxnSpPr/>
          <p:nvPr/>
        </p:nvCxnSpPr>
        <p:spPr bwMode="auto">
          <a:xfrm>
            <a:off x="6282559" y="4887716"/>
            <a:ext cx="312251" cy="0"/>
          </a:xfrm>
          <a:prstGeom prst="straightConnector1">
            <a:avLst/>
          </a:prstGeom>
          <a:noFill/>
          <a:ln w="9525" cap="flat" cmpd="sng" algn="ctr">
            <a:solidFill>
              <a:schemeClr val="tx1"/>
            </a:solidFill>
            <a:prstDash val="solid"/>
            <a:round/>
            <a:headEnd type="none" w="med" len="med"/>
            <a:tailEnd type="arrow"/>
          </a:ln>
          <a:effectLst/>
        </p:spPr>
      </p:cxnSp>
      <p:cxnSp>
        <p:nvCxnSpPr>
          <p:cNvPr id="49" name="直線矢印コネクタ 48"/>
          <p:cNvCxnSpPr/>
          <p:nvPr/>
        </p:nvCxnSpPr>
        <p:spPr bwMode="auto">
          <a:xfrm flipH="1">
            <a:off x="6690264" y="4881767"/>
            <a:ext cx="312251" cy="0"/>
          </a:xfrm>
          <a:prstGeom prst="straightConnector1">
            <a:avLst/>
          </a:prstGeom>
          <a:no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502119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413792"/>
            <a:ext cx="8420100" cy="1143000"/>
          </a:xfrm>
        </p:spPr>
        <p:txBody>
          <a:bodyPr/>
          <a:lstStyle/>
          <a:p>
            <a:r>
              <a:rPr kumimoji="1" lang="en-US" altLang="ja-JP" sz="5400" dirty="0" smtClean="0"/>
              <a:t>Summary</a:t>
            </a:r>
            <a:endParaRPr kumimoji="1" lang="ja-JP" altLang="en-US" sz="54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144016" y="1601499"/>
                <a:ext cx="9633520" cy="4862870"/>
              </a:xfrm>
              <a:prstGeom prst="rect">
                <a:avLst/>
              </a:prstGeom>
              <a:noFill/>
              <a:ln>
                <a:noFill/>
              </a:ln>
            </p:spPr>
            <p:txBody>
              <a:bodyPr wrap="square" rtlCol="0">
                <a:spAutoFit/>
              </a:bodyPr>
              <a:lstStyle/>
              <a:p>
                <a:pPr marL="742950" indent="-742950" algn="just">
                  <a:buAutoNum type="arabicPeriod"/>
                </a:pPr>
                <a:r>
                  <a:rPr lang="en-US" altLang="ja-JP" sz="3600" dirty="0" smtClean="0"/>
                  <a:t>Dual </a:t>
                </a:r>
                <a:r>
                  <a:rPr lang="el-GR" altLang="ja-JP" sz="3600" dirty="0" smtClean="0"/>
                  <a:t>Τ</a:t>
                </a:r>
                <a:r>
                  <a:rPr lang="en-US" altLang="ja-JP" sz="3600" dirty="0" smtClean="0"/>
                  <a:t>Hz comb spectroscopy </a:t>
                </a:r>
                <a:r>
                  <a:rPr lang="en-US" altLang="ja-JP" sz="3600" dirty="0"/>
                  <a:t>was attained using </a:t>
                </a:r>
                <a:r>
                  <a:rPr lang="en-US" altLang="ja-JP" sz="3600" dirty="0" smtClean="0"/>
                  <a:t>free-running dual fs lasers.</a:t>
                </a:r>
                <a:endParaRPr lang="en-US" altLang="ja-JP" sz="1050" dirty="0"/>
              </a:p>
              <a:p>
                <a:pPr marL="742950" indent="-742950">
                  <a:spcBef>
                    <a:spcPts val="1800"/>
                  </a:spcBef>
                  <a:buAutoNum type="arabicPeriod"/>
                </a:pPr>
                <a:r>
                  <a:rPr lang="en-US" altLang="ja-JP" sz="3600" dirty="0" smtClean="0"/>
                  <a:t>Spectroscopic performance:</a:t>
                </a:r>
                <a:r>
                  <a:rPr lang="en-US" altLang="ja-JP" sz="3600" dirty="0"/>
                  <a:t/>
                </a:r>
                <a:br>
                  <a:rPr lang="en-US" altLang="ja-JP" sz="3600" dirty="0"/>
                </a:br>
                <a:r>
                  <a:rPr lang="en-US" altLang="ja-JP" sz="3200" i="1" dirty="0">
                    <a:solidFill>
                      <a:srgbClr val="FF0000"/>
                    </a:solidFill>
                  </a:rPr>
                  <a:t>Adaptive sampling with free-running dual </a:t>
                </a:r>
                <a:r>
                  <a:rPr lang="en-US" altLang="ja-JP" sz="3200" i="1" dirty="0" smtClean="0">
                    <a:solidFill>
                      <a:srgbClr val="FF0000"/>
                    </a:solidFill>
                  </a:rPr>
                  <a:t>lasers</a:t>
                </a:r>
                <a:r>
                  <a:rPr lang="en-US" altLang="ja-JP" sz="3200" i="1" dirty="0" smtClean="0"/>
                  <a:t/>
                </a:r>
                <a:br>
                  <a:rPr lang="en-US" altLang="ja-JP" sz="3200" i="1" dirty="0" smtClean="0"/>
                </a:br>
                <a:r>
                  <a:rPr lang="en-US" altLang="ja-JP" sz="3200" i="1" dirty="0" smtClean="0"/>
                  <a:t>  </a:t>
                </a:r>
                <a14:m>
                  <m:oMath xmlns:m="http://schemas.openxmlformats.org/officeDocument/2006/math">
                    <m:r>
                      <a:rPr lang="ja-JP" altLang="en-US" sz="3200" b="0" i="1" smtClean="0">
                        <a:latin typeface="Cambria Math"/>
                        <a:ea typeface="Cambria Math"/>
                      </a:rPr>
                      <m:t>≧</m:t>
                    </m:r>
                  </m:oMath>
                </a14:m>
                <a:r>
                  <a:rPr lang="en-US" altLang="ja-JP" sz="3200" i="1" dirty="0" smtClean="0">
                    <a:solidFill>
                      <a:srgbClr val="0000FF"/>
                    </a:solidFill>
                  </a:rPr>
                  <a:t>Constant </a:t>
                </a:r>
                <a:r>
                  <a:rPr lang="en-US" altLang="ja-JP" sz="3200" i="1" dirty="0">
                    <a:solidFill>
                      <a:srgbClr val="0000FF"/>
                    </a:solidFill>
                  </a:rPr>
                  <a:t>sampling with stabilized dual </a:t>
                </a:r>
                <a:r>
                  <a:rPr lang="en-US" altLang="ja-JP" sz="3200" i="1" dirty="0" smtClean="0">
                    <a:solidFill>
                      <a:srgbClr val="0000FF"/>
                    </a:solidFill>
                  </a:rPr>
                  <a:t>lasers</a:t>
                </a:r>
                <a:endParaRPr lang="en-US" altLang="ja-JP" sz="1000" dirty="0" smtClean="0"/>
              </a:p>
              <a:p>
                <a:pPr marL="742950" indent="-742950" algn="just">
                  <a:spcBef>
                    <a:spcPts val="1800"/>
                  </a:spcBef>
                  <a:buFont typeface="+mj-lt"/>
                  <a:buAutoNum type="arabicPeriod"/>
                </a:pPr>
                <a:r>
                  <a:rPr lang="en-US" altLang="ja-JP" sz="3600" dirty="0" smtClean="0"/>
                  <a:t>Possible to perform precision spectroscopy of low-pressure gas molecule using free-running dual fs lasers</a:t>
                </a:r>
                <a:endParaRPr lang="en-US" altLang="ja-JP" sz="3200" dirty="0" smtClean="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4016" y="1601499"/>
                <a:ext cx="9633520" cy="4862870"/>
              </a:xfrm>
              <a:prstGeom prst="rect">
                <a:avLst/>
              </a:prstGeom>
              <a:blipFill rotWithShape="1">
                <a:blip r:embed="rId3"/>
                <a:stretch>
                  <a:fillRect l="-1772" t="-1882" r="-1899" b="-3890"/>
                </a:stretch>
              </a:blipFill>
              <a:ln>
                <a:noFill/>
              </a:ln>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15</a:t>
            </a:fld>
            <a:endParaRPr kumimoji="1" lang="ja-JP" altLang="en-US"/>
          </a:p>
        </p:txBody>
      </p:sp>
    </p:spTree>
    <p:extLst>
      <p:ext uri="{BB962C8B-B14F-4D97-AF65-F5344CB8AC3E}">
        <p14:creationId xmlns:p14="http://schemas.microsoft.com/office/powerpoint/2010/main" val="109984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7" name="Rectangle 2"/>
          <p:cNvSpPr>
            <a:spLocks noGrp="1" noChangeArrowheads="1"/>
          </p:cNvSpPr>
          <p:nvPr>
            <p:ph type="ctrTitle" idx="4294967295"/>
          </p:nvPr>
        </p:nvSpPr>
        <p:spPr>
          <a:xfrm>
            <a:off x="-87560" y="320868"/>
            <a:ext cx="6675714" cy="875884"/>
          </a:xfrm>
          <a:noFill/>
          <a:ln>
            <a:noFill/>
          </a:ln>
        </p:spPr>
        <p:txBody>
          <a:bodyPr/>
          <a:lstStyle/>
          <a:p>
            <a:pPr eaLnBrk="1" hangingPunct="1"/>
            <a:r>
              <a:rPr lang="el-GR" altLang="ja-JP" sz="4000" b="1" dirty="0" smtClean="0">
                <a:solidFill>
                  <a:schemeClr val="tx1"/>
                </a:solidFill>
                <a:latin typeface="+mn-lt"/>
                <a:cs typeface="Arial"/>
              </a:rPr>
              <a:t>Τ</a:t>
            </a:r>
            <a:r>
              <a:rPr lang="en-US" altLang="ja-JP" sz="4000" b="1" dirty="0" smtClean="0">
                <a:solidFill>
                  <a:schemeClr val="tx1"/>
                </a:solidFill>
                <a:latin typeface="+mn-lt"/>
                <a:cs typeface="Arial"/>
              </a:rPr>
              <a:t>Hz spectral fingerprints</a:t>
            </a:r>
            <a:endParaRPr lang="ja-JP" altLang="en-US" sz="4000" b="1" dirty="0">
              <a:solidFill>
                <a:schemeClr val="tx1"/>
              </a:solidFill>
              <a:latin typeface="+mn-lt"/>
              <a:ea typeface="ヒラギノ丸ゴ ProN W4"/>
              <a:cs typeface="Arial"/>
            </a:endParaRPr>
          </a:p>
        </p:txBody>
      </p:sp>
      <p:pic>
        <p:nvPicPr>
          <p:cNvPr id="5" name="図 4" descr="fig1rev2.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7957" y="0"/>
            <a:ext cx="3414616" cy="6239521"/>
          </a:xfrm>
          <a:prstGeom prst="rect">
            <a:avLst/>
          </a:prstGeom>
        </p:spPr>
      </p:pic>
      <p:sp>
        <p:nvSpPr>
          <p:cNvPr id="7" name="テキスト ボックス 6"/>
          <p:cNvSpPr txBox="1"/>
          <p:nvPr/>
        </p:nvSpPr>
        <p:spPr>
          <a:xfrm>
            <a:off x="6407324" y="6065913"/>
            <a:ext cx="3456384" cy="830997"/>
          </a:xfrm>
          <a:prstGeom prst="rect">
            <a:avLst/>
          </a:prstGeom>
          <a:noFill/>
        </p:spPr>
        <p:txBody>
          <a:bodyPr wrap="square" rtlCol="0">
            <a:spAutoFit/>
          </a:bodyPr>
          <a:lstStyle/>
          <a:p>
            <a:pPr algn="ctr"/>
            <a:r>
              <a:rPr lang="en-US" altLang="ja-JP" sz="2400" b="1" dirty="0" smtClean="0">
                <a:solidFill>
                  <a:srgbClr val="0000FF"/>
                </a:solidFill>
                <a:latin typeface="Arial"/>
                <a:cs typeface="Arial"/>
              </a:rPr>
              <a:t>Volatile </a:t>
            </a:r>
            <a:r>
              <a:rPr lang="en-US" altLang="ja-JP" sz="2400" b="1" dirty="0">
                <a:solidFill>
                  <a:srgbClr val="0000FF"/>
                </a:solidFill>
                <a:latin typeface="Arial"/>
                <a:cs typeface="Arial"/>
              </a:rPr>
              <a:t>organic </a:t>
            </a:r>
            <a:r>
              <a:rPr lang="en-US" altLang="ja-JP" sz="2400" b="1" dirty="0" smtClean="0">
                <a:solidFill>
                  <a:srgbClr val="0000FF"/>
                </a:solidFill>
                <a:latin typeface="Arial"/>
                <a:cs typeface="Arial"/>
              </a:rPr>
              <a:t>compound </a:t>
            </a:r>
            <a:r>
              <a:rPr kumimoji="1" lang="en-US" altLang="ja-JP" sz="2400" b="1" dirty="0" smtClean="0">
                <a:solidFill>
                  <a:srgbClr val="0000FF"/>
                </a:solidFill>
                <a:latin typeface="Arial"/>
                <a:ea typeface="ヒラギノ丸ゴ ProN W4"/>
                <a:cs typeface="Arial"/>
              </a:rPr>
              <a:t>(VOC) gas</a:t>
            </a:r>
            <a:endParaRPr kumimoji="1" lang="ja-JP" altLang="en-US" sz="2400" b="1" dirty="0">
              <a:solidFill>
                <a:srgbClr val="0000FF"/>
              </a:solidFill>
              <a:latin typeface="Arial"/>
              <a:ea typeface="ヒラギノ丸ゴ ProN W4"/>
              <a:cs typeface="Arial"/>
            </a:endParaRPr>
          </a:p>
        </p:txBody>
      </p:sp>
      <p:pic>
        <p:nvPicPr>
          <p:cNvPr id="3" name="図 2" descr="大気分子.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417" y="1504908"/>
            <a:ext cx="6167796" cy="3364252"/>
          </a:xfrm>
          <a:prstGeom prst="rect">
            <a:avLst/>
          </a:prstGeom>
        </p:spPr>
      </p:pic>
      <p:sp>
        <p:nvSpPr>
          <p:cNvPr id="9" name="テキスト ボックス 8"/>
          <p:cNvSpPr txBox="1"/>
          <p:nvPr/>
        </p:nvSpPr>
        <p:spPr>
          <a:xfrm>
            <a:off x="551436" y="1051133"/>
            <a:ext cx="5723233" cy="523220"/>
          </a:xfrm>
          <a:prstGeom prst="rect">
            <a:avLst/>
          </a:prstGeom>
          <a:noFill/>
        </p:spPr>
        <p:txBody>
          <a:bodyPr wrap="square" rtlCol="0">
            <a:spAutoFit/>
          </a:bodyPr>
          <a:lstStyle/>
          <a:p>
            <a:pPr algn="ctr"/>
            <a:r>
              <a:rPr lang="en-US" altLang="ja-JP" sz="2800" b="1" dirty="0" smtClean="0">
                <a:solidFill>
                  <a:srgbClr val="0000FF"/>
                </a:solidFill>
                <a:ea typeface="ヒラギノ丸ゴ ProN W4"/>
                <a:cs typeface="Arial"/>
              </a:rPr>
              <a:t>Atmospheric gas molecule</a:t>
            </a:r>
            <a:endParaRPr kumimoji="1" lang="ja-JP" altLang="en-US" sz="2800" b="1" dirty="0">
              <a:solidFill>
                <a:srgbClr val="0000FF"/>
              </a:solidFill>
              <a:ea typeface="ヒラギノ丸ゴ ProN W4"/>
              <a:cs typeface="Arial"/>
            </a:endParaRPr>
          </a:p>
        </p:txBody>
      </p:sp>
      <p:sp>
        <p:nvSpPr>
          <p:cNvPr id="8" name="テキスト ボックス 7"/>
          <p:cNvSpPr txBox="1"/>
          <p:nvPr/>
        </p:nvSpPr>
        <p:spPr>
          <a:xfrm>
            <a:off x="272480" y="4941168"/>
            <a:ext cx="5976663" cy="1815882"/>
          </a:xfrm>
          <a:prstGeom prst="rect">
            <a:avLst/>
          </a:prstGeom>
          <a:solidFill>
            <a:srgbClr val="000090"/>
          </a:solidFill>
        </p:spPr>
        <p:txBody>
          <a:bodyPr wrap="square" rtlCol="0">
            <a:spAutoFit/>
          </a:bodyPr>
          <a:lstStyle/>
          <a:p>
            <a:pPr algn="just"/>
            <a:r>
              <a:rPr kumimoji="1" lang="en-US" altLang="ja-JP" sz="2800" dirty="0" smtClean="0">
                <a:solidFill>
                  <a:srgbClr val="FFFF00"/>
                </a:solidFill>
                <a:latin typeface="Arial"/>
                <a:ea typeface="ヒラギノ丸ゴ ProN W4"/>
                <a:cs typeface="Arial"/>
              </a:rPr>
              <a:t>To discriminate the target gas correctly, </a:t>
            </a:r>
            <a:r>
              <a:rPr kumimoji="1" lang="en-US" altLang="ja-JP" sz="2800" dirty="0" smtClean="0">
                <a:solidFill>
                  <a:srgbClr val="FF6FCF"/>
                </a:solidFill>
                <a:latin typeface="Arial"/>
                <a:ea typeface="ヒラギノ丸ゴ ProN W4"/>
                <a:cs typeface="Arial"/>
              </a:rPr>
              <a:t>high resolution, high accuracy, and broadband spectrum</a:t>
            </a:r>
            <a:r>
              <a:rPr kumimoji="1" lang="en-US" altLang="ja-JP" sz="2800" dirty="0" smtClean="0">
                <a:solidFill>
                  <a:srgbClr val="FFFF00"/>
                </a:solidFill>
                <a:latin typeface="Arial"/>
                <a:ea typeface="ヒラギノ丸ゴ ProN W4"/>
                <a:cs typeface="Arial"/>
              </a:rPr>
              <a:t> are required!!</a:t>
            </a:r>
            <a:endParaRPr kumimoji="1" lang="ja-JP" altLang="en-US" sz="2800" dirty="0">
              <a:solidFill>
                <a:srgbClr val="FFFF00"/>
              </a:solidFill>
              <a:latin typeface="Arial"/>
              <a:ea typeface="ヒラギノ丸ゴ ProN W4"/>
              <a:cs typeface="Arial"/>
            </a:endParaRPr>
          </a:p>
        </p:txBody>
      </p:sp>
      <p:sp>
        <p:nvSpPr>
          <p:cNvPr id="10" name="スライド番号プレースホルダー 5"/>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2</a:t>
            </a:fld>
            <a:endParaRPr kumimoji="1" lang="ja-JP" altLang="en-US" dirty="0"/>
          </a:p>
        </p:txBody>
      </p:sp>
      <p:grpSp>
        <p:nvGrpSpPr>
          <p:cNvPr id="22" name="グループ化 21"/>
          <p:cNvGrpSpPr/>
          <p:nvPr/>
        </p:nvGrpSpPr>
        <p:grpSpPr>
          <a:xfrm>
            <a:off x="5402540" y="1593041"/>
            <a:ext cx="774596" cy="297121"/>
            <a:chOff x="5402540" y="1593041"/>
            <a:chExt cx="774596" cy="297121"/>
          </a:xfrm>
        </p:grpSpPr>
        <p:sp>
          <p:nvSpPr>
            <p:cNvPr id="13" name="正方形/長方形 12"/>
            <p:cNvSpPr/>
            <p:nvPr/>
          </p:nvSpPr>
          <p:spPr bwMode="auto">
            <a:xfrm>
              <a:off x="5402540" y="1630680"/>
              <a:ext cx="774596" cy="201930"/>
            </a:xfrm>
            <a:prstGeom prst="rect">
              <a:avLst/>
            </a:prstGeom>
            <a:solidFill>
              <a:srgbClr val="B3D4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3060" y="1593041"/>
              <a:ext cx="499120" cy="174799"/>
            </a:xfrm>
            <a:prstGeom prst="rect">
              <a:avLst/>
            </a:prstGeom>
          </p:spPr>
        </p:pic>
        <p:cxnSp>
          <p:nvCxnSpPr>
            <p:cNvPr id="16" name="直線コネクタ 15"/>
            <p:cNvCxnSpPr/>
            <p:nvPr/>
          </p:nvCxnSpPr>
          <p:spPr bwMode="auto">
            <a:xfrm>
              <a:off x="5417046" y="1670328"/>
              <a:ext cx="275094" cy="0"/>
            </a:xfrm>
            <a:prstGeom prst="line">
              <a:avLst/>
            </a:prstGeom>
            <a:noFill/>
            <a:ln w="3175" cap="flat" cmpd="sng" algn="ctr">
              <a:solidFill>
                <a:schemeClr val="tx1"/>
              </a:solidFill>
              <a:prstDash val="solid"/>
              <a:round/>
              <a:headEnd type="none" w="med" len="med"/>
              <a:tailEnd type="none" w="med" len="med"/>
            </a:ln>
            <a:effectLst/>
          </p:spPr>
        </p:cxnSp>
        <p:cxnSp>
          <p:nvCxnSpPr>
            <p:cNvPr id="21" name="直線コネクタ 20"/>
            <p:cNvCxnSpPr/>
            <p:nvPr/>
          </p:nvCxnSpPr>
          <p:spPr bwMode="auto">
            <a:xfrm>
              <a:off x="5417046" y="1773198"/>
              <a:ext cx="275094" cy="0"/>
            </a:xfrm>
            <a:prstGeom prst="line">
              <a:avLst/>
            </a:prstGeom>
            <a:noFill/>
            <a:ln w="9525" cap="flat" cmpd="sng" algn="ctr">
              <a:solidFill>
                <a:schemeClr val="tx1"/>
              </a:solidFill>
              <a:prstDash val="sysDot"/>
              <a:round/>
              <a:headEnd type="none" w="med" len="med"/>
              <a:tailEnd type="none" w="med" len="med"/>
            </a:ln>
            <a:effectLst/>
          </p:spPr>
        </p:cxnSp>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398" y="1668250"/>
              <a:ext cx="451490" cy="221912"/>
            </a:xfrm>
            <a:prstGeom prst="rect">
              <a:avLst/>
            </a:prstGeom>
          </p:spPr>
        </p:pic>
      </p:grpSp>
      <p:sp>
        <p:nvSpPr>
          <p:cNvPr id="2" name="正方形/長方形 1"/>
          <p:cNvSpPr/>
          <p:nvPr/>
        </p:nvSpPr>
        <p:spPr bwMode="auto">
          <a:xfrm>
            <a:off x="6753200" y="15134"/>
            <a:ext cx="3079850" cy="1549313"/>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テキスト ボックス 3"/>
          <p:cNvSpPr txBox="1"/>
          <p:nvPr/>
        </p:nvSpPr>
        <p:spPr>
          <a:xfrm>
            <a:off x="8337376" y="600943"/>
            <a:ext cx="1262231" cy="338554"/>
          </a:xfrm>
          <a:prstGeom prst="rect">
            <a:avLst/>
          </a:prstGeom>
          <a:noFill/>
        </p:spPr>
        <p:txBody>
          <a:bodyPr wrap="square" rtlCol="0">
            <a:spAutoFit/>
          </a:bodyPr>
          <a:lstStyle/>
          <a:p>
            <a:pPr algn="ctr"/>
            <a:r>
              <a:rPr kumimoji="1" lang="en-US" altLang="ja-JP" sz="1600" b="1" dirty="0" smtClean="0">
                <a:solidFill>
                  <a:srgbClr val="FF0000"/>
                </a:solidFill>
                <a:latin typeface="Times New Roman" panose="02020603050405020304" pitchFamily="18" charset="0"/>
                <a:cs typeface="Times New Roman" panose="02020603050405020304" pitchFamily="18" charset="0"/>
              </a:rPr>
              <a:t>Target gas</a:t>
            </a:r>
            <a:endParaRPr kumimoji="1" lang="ja-JP" alt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5420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0" y="252098"/>
            <a:ext cx="9906000" cy="936104"/>
          </a:xfrm>
          <a:ln>
            <a:noFill/>
            <a:miter lim="800000"/>
            <a:headEnd/>
            <a:tailEnd/>
          </a:ln>
        </p:spPr>
        <p:txBody>
          <a:bodyPr/>
          <a:lstStyle/>
          <a:p>
            <a:pPr eaLnBrk="1" hangingPunct="1"/>
            <a:r>
              <a:rPr lang="en-US" altLang="ja-JP" dirty="0" smtClean="0">
                <a:solidFill>
                  <a:schemeClr val="tx1"/>
                </a:solidFill>
                <a:ea typeface="ＭＳ ゴシック" pitchFamily="1" charset="-128"/>
              </a:rPr>
              <a:t>Optical comb &amp; </a:t>
            </a:r>
            <a:r>
              <a:rPr lang="el-GR" altLang="ja-JP" dirty="0" smtClean="0">
                <a:solidFill>
                  <a:schemeClr val="tx1"/>
                </a:solidFill>
                <a:ea typeface="ＭＳ ゴシック" pitchFamily="1" charset="-128"/>
              </a:rPr>
              <a:t>Τ</a:t>
            </a:r>
            <a:r>
              <a:rPr lang="en-US" altLang="ja-JP" dirty="0" smtClean="0">
                <a:solidFill>
                  <a:schemeClr val="tx1"/>
                </a:solidFill>
                <a:ea typeface="ＭＳ ゴシック" pitchFamily="1" charset="-128"/>
              </a:rPr>
              <a:t>Hz comb</a:t>
            </a:r>
          </a:p>
        </p:txBody>
      </p:sp>
      <p:sp>
        <p:nvSpPr>
          <p:cNvPr id="6148" name="Rectangle 3"/>
          <p:cNvSpPr>
            <a:spLocks noChangeArrowheads="1"/>
          </p:cNvSpPr>
          <p:nvPr/>
        </p:nvSpPr>
        <p:spPr bwMode="auto">
          <a:xfrm>
            <a:off x="351182" y="5888298"/>
            <a:ext cx="9220836" cy="954107"/>
          </a:xfrm>
          <a:prstGeom prst="rect">
            <a:avLst/>
          </a:prstGeom>
          <a:solidFill>
            <a:srgbClr val="FFFF00"/>
          </a:solidFill>
          <a:ln w="25400">
            <a:solidFill>
              <a:schemeClr val="tx1"/>
            </a:solidFill>
          </a:ln>
          <a:extLst/>
        </p:spPr>
        <p:txBody>
          <a:bodyPr wrap="square">
            <a:spAutoFit/>
          </a:bodyPr>
          <a:lstStyle/>
          <a:p>
            <a:pPr algn="ctr"/>
            <a:r>
              <a:rPr lang="en-US" altLang="ja-JP" sz="2800" dirty="0" smtClean="0">
                <a:solidFill>
                  <a:srgbClr val="FF0000"/>
                </a:solidFill>
                <a:latin typeface="+mj-lt"/>
                <a:cs typeface="Times New Roman" panose="02020603050405020304" pitchFamily="18" charset="0"/>
              </a:rPr>
              <a:t>Simplicity, </a:t>
            </a:r>
            <a:r>
              <a:rPr lang="en-US" altLang="ja-JP" sz="2800" dirty="0">
                <a:solidFill>
                  <a:srgbClr val="FF0000"/>
                </a:solidFill>
                <a:latin typeface="+mj-lt"/>
                <a:cs typeface="Times New Roman" panose="02020603050405020304" pitchFamily="18" charset="0"/>
              </a:rPr>
              <a:t>broadband selectivity, high spectral purity, </a:t>
            </a:r>
          </a:p>
          <a:p>
            <a:pPr algn="ctr"/>
            <a:r>
              <a:rPr lang="en-US" altLang="ja-JP" sz="2800" dirty="0">
                <a:solidFill>
                  <a:srgbClr val="FF0000"/>
                </a:solidFill>
                <a:latin typeface="+mj-lt"/>
                <a:cs typeface="Times New Roman" panose="02020603050405020304" pitchFamily="18" charset="0"/>
              </a:rPr>
              <a:t>and absolute frequency calibration</a:t>
            </a:r>
          </a:p>
        </p:txBody>
      </p:sp>
      <p:sp>
        <p:nvSpPr>
          <p:cNvPr id="6" name="スライド番号プレースホルダー 5"/>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latin typeface="+mj-lt"/>
              </a:rPr>
              <a:t>3</a:t>
            </a:fld>
            <a:endParaRPr kumimoji="1" lang="ja-JP" altLang="en-US" dirty="0">
              <a:latin typeface="+mj-lt"/>
            </a:endParaRPr>
          </a:p>
        </p:txBody>
      </p:sp>
      <p:sp>
        <p:nvSpPr>
          <p:cNvPr id="10" name="テキスト ボックス 9"/>
          <p:cNvSpPr txBox="1"/>
          <p:nvPr/>
        </p:nvSpPr>
        <p:spPr>
          <a:xfrm>
            <a:off x="1542238" y="1152880"/>
            <a:ext cx="2042610" cy="400110"/>
          </a:xfrm>
          <a:prstGeom prst="rect">
            <a:avLst/>
          </a:prstGeom>
          <a:solidFill>
            <a:schemeClr val="tx1"/>
          </a:solidFill>
          <a:ln>
            <a:solidFill>
              <a:schemeClr val="tx1"/>
            </a:solidFill>
          </a:ln>
        </p:spPr>
        <p:txBody>
          <a:bodyPr wrap="square" rtlCol="0">
            <a:spAutoFit/>
          </a:bodyPr>
          <a:lstStyle/>
          <a:p>
            <a:pPr algn="ctr"/>
            <a:r>
              <a:rPr kumimoji="1" lang="en-US" altLang="ja-JP" sz="2000" b="1" dirty="0" smtClean="0">
                <a:solidFill>
                  <a:schemeClr val="bg1"/>
                </a:solidFill>
                <a:latin typeface="+mj-lt"/>
                <a:ea typeface="ＭＳ 明朝" pitchFamily="17" charset="-128"/>
                <a:cs typeface="Times New Roman" panose="02020603050405020304" pitchFamily="18" charset="0"/>
              </a:rPr>
              <a:t>Time domain</a:t>
            </a:r>
            <a:endParaRPr kumimoji="1" lang="ja-JP" altLang="en-US" sz="2000" b="1" dirty="0">
              <a:solidFill>
                <a:schemeClr val="bg1"/>
              </a:solidFill>
              <a:latin typeface="+mj-lt"/>
              <a:ea typeface="ＭＳ 明朝" pitchFamily="17" charset="-128"/>
              <a:cs typeface="Times New Roman" panose="02020603050405020304" pitchFamily="18" charset="0"/>
            </a:endParaRPr>
          </a:p>
        </p:txBody>
      </p:sp>
      <p:sp>
        <p:nvSpPr>
          <p:cNvPr id="11" name="テキスト ボックス 10"/>
          <p:cNvSpPr txBox="1"/>
          <p:nvPr/>
        </p:nvSpPr>
        <p:spPr>
          <a:xfrm>
            <a:off x="5980489" y="1158278"/>
            <a:ext cx="2788936" cy="400110"/>
          </a:xfrm>
          <a:prstGeom prst="rect">
            <a:avLst/>
          </a:prstGeom>
          <a:solidFill>
            <a:schemeClr val="tx1"/>
          </a:solidFill>
          <a:ln>
            <a:solidFill>
              <a:schemeClr val="tx1"/>
            </a:solidFill>
          </a:ln>
        </p:spPr>
        <p:txBody>
          <a:bodyPr wrap="square" rtlCol="0">
            <a:spAutoFit/>
          </a:bodyPr>
          <a:lstStyle/>
          <a:p>
            <a:pPr algn="ctr"/>
            <a:r>
              <a:rPr kumimoji="1" lang="en-US" altLang="ja-JP" sz="2000" b="1" dirty="0" smtClean="0">
                <a:solidFill>
                  <a:schemeClr val="bg1"/>
                </a:solidFill>
                <a:latin typeface="+mj-lt"/>
                <a:ea typeface="ＭＳ 明朝" pitchFamily="17" charset="-128"/>
              </a:rPr>
              <a:t>Frequency domain</a:t>
            </a:r>
            <a:endParaRPr kumimoji="1" lang="ja-JP" altLang="en-US" sz="2000" b="1" dirty="0">
              <a:solidFill>
                <a:schemeClr val="bg1"/>
              </a:solidFill>
              <a:latin typeface="+mj-lt"/>
              <a:ea typeface="ＭＳ 明朝" pitchFamily="17"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33" y="1483623"/>
            <a:ext cx="9359995" cy="4551416"/>
          </a:xfrm>
          <a:prstGeom prst="rect">
            <a:avLst/>
          </a:prstGeom>
        </p:spPr>
      </p:pic>
    </p:spTree>
    <p:extLst>
      <p:ext uri="{BB962C8B-B14F-4D97-AF65-F5344CB8AC3E}">
        <p14:creationId xmlns:p14="http://schemas.microsoft.com/office/powerpoint/2010/main" val="7760057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027"/>
          <p:cNvSpPr txBox="1">
            <a:spLocks noChangeArrowheads="1"/>
          </p:cNvSpPr>
          <p:nvPr/>
        </p:nvSpPr>
        <p:spPr>
          <a:xfrm>
            <a:off x="0" y="401847"/>
            <a:ext cx="9906000" cy="574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dirty="0" smtClean="0">
                <a:latin typeface="Arial"/>
                <a:cs typeface="Arial"/>
              </a:rPr>
              <a:t>How to measure </a:t>
            </a:r>
            <a:r>
              <a:rPr lang="el-GR" altLang="ja-JP" sz="4000" dirty="0" smtClean="0">
                <a:latin typeface="Arial"/>
                <a:cs typeface="Arial"/>
              </a:rPr>
              <a:t>Τ</a:t>
            </a:r>
            <a:r>
              <a:rPr lang="en-US" altLang="ja-JP" sz="4000" dirty="0" smtClean="0">
                <a:latin typeface="Arial"/>
                <a:cs typeface="Arial"/>
              </a:rPr>
              <a:t>Hz comb</a:t>
            </a:r>
            <a:endParaRPr lang="en-US" altLang="ja-JP" sz="4000" dirty="0">
              <a:latin typeface="Arial"/>
              <a:cs typeface="Arial"/>
            </a:endParaRPr>
          </a:p>
        </p:txBody>
      </p:sp>
      <p:sp>
        <p:nvSpPr>
          <p:cNvPr id="42" name="右矢印 41"/>
          <p:cNvSpPr/>
          <p:nvPr/>
        </p:nvSpPr>
        <p:spPr>
          <a:xfrm>
            <a:off x="4448944" y="2055304"/>
            <a:ext cx="1094947" cy="976928"/>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F.T.</a:t>
            </a:r>
            <a:endParaRPr kumimoji="1" lang="ja-JP" altLang="en-US" sz="2800" dirty="0"/>
          </a:p>
        </p:txBody>
      </p:sp>
      <p:sp>
        <p:nvSpPr>
          <p:cNvPr id="199" name="右矢印 198"/>
          <p:cNvSpPr/>
          <p:nvPr/>
        </p:nvSpPr>
        <p:spPr>
          <a:xfrm>
            <a:off x="4448944" y="5030903"/>
            <a:ext cx="1094947" cy="976928"/>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F.T.</a:t>
            </a:r>
            <a:endParaRPr kumimoji="1" lang="ja-JP" altLang="en-US" sz="2800" dirty="0"/>
          </a:p>
        </p:txBody>
      </p:sp>
      <p:sp>
        <p:nvSpPr>
          <p:cNvPr id="79" name="Text Box 1031"/>
          <p:cNvSpPr txBox="1">
            <a:spLocks noChangeArrowheads="1"/>
          </p:cNvSpPr>
          <p:nvPr/>
        </p:nvSpPr>
        <p:spPr bwMode="auto">
          <a:xfrm>
            <a:off x="2675298" y="4020285"/>
            <a:ext cx="4966704" cy="400110"/>
          </a:xfrm>
          <a:prstGeom prst="rect">
            <a:avLst/>
          </a:prstGeom>
          <a:solidFill>
            <a:srgbClr val="000090"/>
          </a:solidFill>
          <a:ln w="9525">
            <a:noFill/>
            <a:miter lim="800000"/>
            <a:headEnd/>
            <a:tailEnd/>
          </a:ln>
          <a:effectLst/>
        </p:spPr>
        <p:txBody>
          <a:bodyPr wrap="square">
            <a:prstTxWarp prst="textNoShape">
              <a:avLst/>
            </a:prstTxWarp>
            <a:spAutoFit/>
          </a:bodyPr>
          <a:lstStyle/>
          <a:p>
            <a:pPr algn="ctr"/>
            <a:r>
              <a:rPr lang="en-US" altLang="ja-JP" sz="2000" b="1" dirty="0">
                <a:solidFill>
                  <a:srgbClr val="FFFF00"/>
                </a:solidFill>
                <a:latin typeface="Arial"/>
                <a:cs typeface="Arial"/>
              </a:rPr>
              <a:t>Time-window-extended </a:t>
            </a:r>
            <a:r>
              <a:rPr lang="el-GR" altLang="ja-JP" sz="2000" b="1" dirty="0" smtClean="0">
                <a:solidFill>
                  <a:srgbClr val="FFFF00"/>
                </a:solidFill>
                <a:latin typeface="Arial"/>
                <a:cs typeface="Arial"/>
              </a:rPr>
              <a:t>Τ</a:t>
            </a:r>
            <a:r>
              <a:rPr lang="en-US" altLang="ja-JP" sz="2000" b="1" dirty="0" smtClean="0">
                <a:solidFill>
                  <a:srgbClr val="FFFF00"/>
                </a:solidFill>
                <a:latin typeface="Arial"/>
                <a:cs typeface="Arial"/>
              </a:rPr>
              <a:t>Hz-TDS</a:t>
            </a:r>
            <a:endParaRPr lang="en-US" altLang="ja-JP" sz="2000" b="1" dirty="0">
              <a:solidFill>
                <a:srgbClr val="FFFF00"/>
              </a:solidFill>
              <a:latin typeface="Arial"/>
              <a:cs typeface="Arial"/>
            </a:endParaRPr>
          </a:p>
        </p:txBody>
      </p:sp>
      <p:sp>
        <p:nvSpPr>
          <p:cNvPr id="80" name="Text Box 1030"/>
          <p:cNvSpPr txBox="1">
            <a:spLocks noChangeArrowheads="1"/>
          </p:cNvSpPr>
          <p:nvPr/>
        </p:nvSpPr>
        <p:spPr bwMode="auto">
          <a:xfrm>
            <a:off x="554280" y="1043444"/>
            <a:ext cx="8805722" cy="400110"/>
          </a:xfrm>
          <a:prstGeom prst="rect">
            <a:avLst/>
          </a:prstGeom>
          <a:solidFill>
            <a:srgbClr val="000090"/>
          </a:solidFill>
          <a:ln w="9525">
            <a:noFill/>
            <a:miter lim="800000"/>
            <a:headEnd/>
            <a:tailEnd/>
          </a:ln>
          <a:effectLst/>
        </p:spPr>
        <p:txBody>
          <a:bodyPr wrap="square">
            <a:prstTxWarp prst="textNoShape">
              <a:avLst/>
            </a:prstTxWarp>
            <a:spAutoFit/>
          </a:bodyPr>
          <a:lstStyle/>
          <a:p>
            <a:pPr algn="ctr"/>
            <a:r>
              <a:rPr lang="en-US" altLang="ja-JP" sz="2000" b="1" dirty="0" smtClean="0">
                <a:solidFill>
                  <a:srgbClr val="FFFF00"/>
                </a:solidFill>
                <a:latin typeface="Arial"/>
                <a:cs typeface="Arial"/>
              </a:rPr>
              <a:t>Traditional  </a:t>
            </a:r>
            <a:r>
              <a:rPr lang="el-GR" altLang="ja-JP" sz="2000" b="1" dirty="0" smtClean="0">
                <a:solidFill>
                  <a:srgbClr val="FFFF00"/>
                </a:solidFill>
                <a:latin typeface="Arial"/>
                <a:cs typeface="Arial"/>
              </a:rPr>
              <a:t>Τ</a:t>
            </a:r>
            <a:r>
              <a:rPr lang="en-US" altLang="ja-JP" sz="2000" b="1" dirty="0" smtClean="0">
                <a:solidFill>
                  <a:srgbClr val="FFFF00"/>
                </a:solidFill>
                <a:latin typeface="Arial"/>
                <a:cs typeface="Arial"/>
              </a:rPr>
              <a:t>Hz-TDS equipped with mechanical time-delay scanning</a:t>
            </a:r>
            <a:endParaRPr lang="en-US" altLang="ja-JP" sz="2000" b="1" dirty="0">
              <a:solidFill>
                <a:srgbClr val="FFFF00"/>
              </a:solidFill>
              <a:latin typeface="Arial"/>
              <a:cs typeface="Aria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04" y="1338800"/>
            <a:ext cx="3781852" cy="5714013"/>
          </a:xfrm>
          <a:prstGeom prst="rect">
            <a:avLst/>
          </a:prstGeom>
        </p:spPr>
      </p:pic>
      <p:sp>
        <p:nvSpPr>
          <p:cNvPr id="84" name="スライド番号プレースホルダー 5"/>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4</a:t>
            </a:fld>
            <a:endParaRPr kumimoji="1" lang="ja-JP" altLang="en-US" dirty="0"/>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204" y="1443554"/>
            <a:ext cx="4146356" cy="5627196"/>
          </a:xfrm>
          <a:prstGeom prst="rect">
            <a:avLst/>
          </a:prstGeom>
        </p:spPr>
      </p:pic>
    </p:spTree>
    <p:extLst>
      <p:ext uri="{BB962C8B-B14F-4D97-AF65-F5344CB8AC3E}">
        <p14:creationId xmlns:p14="http://schemas.microsoft.com/office/powerpoint/2010/main" val="19452390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46" y="1267092"/>
            <a:ext cx="4757818" cy="3158495"/>
          </a:xfrm>
          <a:prstGeom prst="rect">
            <a:avLst/>
          </a:prstGeom>
        </p:spPr>
      </p:pic>
      <p:sp>
        <p:nvSpPr>
          <p:cNvPr id="22" name="正方形/長方形 21"/>
          <p:cNvSpPr/>
          <p:nvPr/>
        </p:nvSpPr>
        <p:spPr bwMode="auto">
          <a:xfrm>
            <a:off x="-38912" y="0"/>
            <a:ext cx="9944911" cy="836712"/>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正方形/長方形 4"/>
          <p:cNvSpPr/>
          <p:nvPr/>
        </p:nvSpPr>
        <p:spPr>
          <a:xfrm>
            <a:off x="659220" y="6401073"/>
            <a:ext cx="4278044" cy="307777"/>
          </a:xfrm>
          <a:prstGeom prst="rect">
            <a:avLst/>
          </a:prstGeom>
        </p:spPr>
        <p:txBody>
          <a:bodyPr wrap="square">
            <a:spAutoFit/>
          </a:bodyPr>
          <a:lstStyle/>
          <a:p>
            <a:pPr algn="ctr"/>
            <a:r>
              <a:rPr lang="fr-FR" altLang="ja-JP" sz="1400" i="1" dirty="0"/>
              <a:t>ref) </a:t>
            </a:r>
            <a:r>
              <a:rPr lang="fr-FR" altLang="ja-JP" sz="1400" i="1" dirty="0" err="1" smtClean="0"/>
              <a:t>Appl</a:t>
            </a:r>
            <a:r>
              <a:rPr lang="fr-FR" altLang="ja-JP" sz="1400" i="1" dirty="0" smtClean="0"/>
              <a:t>. Phys</a:t>
            </a:r>
            <a:r>
              <a:rPr lang="fr-FR" altLang="ja-JP" sz="1400" i="1" dirty="0"/>
              <a:t>. Lett. </a:t>
            </a:r>
            <a:r>
              <a:rPr lang="fr-FR" altLang="ja-JP" sz="1400" b="1" i="1" dirty="0" smtClean="0"/>
              <a:t>87</a:t>
            </a:r>
            <a:r>
              <a:rPr lang="fr-FR" altLang="ja-JP" sz="1400" i="1" dirty="0" smtClean="0"/>
              <a:t>, 061101 </a:t>
            </a:r>
            <a:r>
              <a:rPr lang="fr-FR" altLang="ja-JP" sz="1400" i="1" dirty="0"/>
              <a:t>(2005). </a:t>
            </a:r>
            <a:endParaRPr lang="ja-JP" altLang="en-US" sz="1400" i="1" dirty="0"/>
          </a:p>
        </p:txBody>
      </p:sp>
      <p:sp>
        <p:nvSpPr>
          <p:cNvPr id="6" name="スライド番号プレースホルダー 5"/>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5</a:t>
            </a:fld>
            <a:endParaRPr kumimoji="1" lang="ja-JP" altLang="en-US" dirty="0"/>
          </a:p>
        </p:txBody>
      </p:sp>
      <p:sp>
        <p:nvSpPr>
          <p:cNvPr id="107" name="Rectangle 5"/>
          <p:cNvSpPr>
            <a:spLocks noGrp="1" noChangeArrowheads="1"/>
          </p:cNvSpPr>
          <p:nvPr>
            <p:ph type="title" idx="4294967295"/>
          </p:nvPr>
        </p:nvSpPr>
        <p:spPr>
          <a:xfrm>
            <a:off x="331272" y="-42460"/>
            <a:ext cx="9574728" cy="1250950"/>
          </a:xfrm>
          <a:noFill/>
        </p:spPr>
        <p:txBody>
          <a:bodyPr wrap="square">
            <a:spAutoFit/>
          </a:bodyPr>
          <a:lstStyle/>
          <a:p>
            <a:pPr algn="l"/>
            <a:r>
              <a:rPr lang="en-US" altLang="ja-JP" sz="3800" dirty="0">
                <a:latin typeface="Arial"/>
                <a:cs typeface="Arial"/>
              </a:rPr>
              <a:t>Asynchronous-optical-sampling </a:t>
            </a:r>
            <a:r>
              <a:rPr lang="el-GR" altLang="ja-JP" sz="3800" dirty="0" smtClean="0">
                <a:latin typeface="Arial"/>
                <a:cs typeface="Arial"/>
              </a:rPr>
              <a:t>Τ</a:t>
            </a:r>
            <a:r>
              <a:rPr lang="en-US" altLang="ja-JP" sz="3800" dirty="0" smtClean="0">
                <a:latin typeface="Arial"/>
                <a:cs typeface="Arial"/>
              </a:rPr>
              <a:t>Hz-TDS</a:t>
            </a:r>
            <a:r>
              <a:rPr lang="en-US" altLang="ja-JP" sz="3800" dirty="0">
                <a:latin typeface="Arial"/>
                <a:cs typeface="Arial"/>
              </a:rPr>
              <a:t/>
            </a:r>
            <a:br>
              <a:rPr lang="en-US" altLang="ja-JP" sz="3800" dirty="0">
                <a:latin typeface="Arial"/>
                <a:cs typeface="Arial"/>
              </a:rPr>
            </a:br>
            <a:r>
              <a:rPr lang="en-US" altLang="ja-JP" sz="3800" dirty="0">
                <a:latin typeface="Arial"/>
                <a:cs typeface="Arial"/>
              </a:rPr>
              <a:t> (</a:t>
            </a:r>
            <a:r>
              <a:rPr lang="en-US" altLang="ja-JP" sz="3800" dirty="0" smtClean="0">
                <a:latin typeface="Arial"/>
                <a:cs typeface="Arial"/>
              </a:rPr>
              <a:t>ASOPS-</a:t>
            </a:r>
            <a:r>
              <a:rPr lang="el-GR" altLang="ja-JP" sz="3800" dirty="0" smtClean="0">
                <a:latin typeface="Arial"/>
                <a:cs typeface="Arial"/>
              </a:rPr>
              <a:t>Τ</a:t>
            </a:r>
            <a:r>
              <a:rPr lang="en-US" altLang="ja-JP" sz="3800" dirty="0" smtClean="0">
                <a:latin typeface="Arial"/>
                <a:cs typeface="Arial"/>
              </a:rPr>
              <a:t>Hz-TDS</a:t>
            </a:r>
            <a:r>
              <a:rPr lang="en-US" altLang="ja-JP" sz="3800" dirty="0">
                <a:latin typeface="Arial"/>
                <a:cs typeface="Arial"/>
              </a:rPr>
              <a:t>)</a:t>
            </a:r>
            <a:endParaRPr lang="en-US" altLang="ja-JP" dirty="0">
              <a:latin typeface="Arial"/>
              <a:cs typeface="Arial"/>
            </a:endParaRPr>
          </a:p>
        </p:txBody>
      </p:sp>
      <p:sp>
        <p:nvSpPr>
          <p:cNvPr id="108" name="Rectangle 13"/>
          <p:cNvSpPr>
            <a:spLocks noChangeArrowheads="1"/>
          </p:cNvSpPr>
          <p:nvPr/>
        </p:nvSpPr>
        <p:spPr bwMode="auto">
          <a:xfrm>
            <a:off x="5471124" y="504684"/>
            <a:ext cx="4516736" cy="1015663"/>
          </a:xfrm>
          <a:prstGeom prst="rect">
            <a:avLst/>
          </a:prstGeom>
          <a:noFill/>
          <a:ln w="9525">
            <a:noFill/>
            <a:miter lim="800000"/>
            <a:headEnd/>
            <a:tailEnd/>
          </a:ln>
          <a:effectLst/>
        </p:spPr>
        <p:txBody>
          <a:bodyPr wrap="square">
            <a:prstTxWarp prst="textNoShape">
              <a:avLst/>
            </a:prstTxWarp>
            <a:spAutoFit/>
          </a:bodyPr>
          <a:lstStyle/>
          <a:p>
            <a:pPr algn="l"/>
            <a:r>
              <a:rPr lang="en-US" altLang="ja-JP" sz="2000" b="1" dirty="0">
                <a:solidFill>
                  <a:srgbClr val="008000"/>
                </a:solidFill>
                <a:latin typeface="Arial"/>
                <a:ea typeface="ＭＳ ゴシック" pitchFamily="32" charset="-128"/>
                <a:cs typeface="Arial"/>
              </a:rPr>
              <a:t>Overlap timing between </a:t>
            </a:r>
            <a:r>
              <a:rPr lang="el-GR" altLang="ja-JP" sz="2000" b="1" dirty="0" smtClean="0">
                <a:solidFill>
                  <a:srgbClr val="008000"/>
                </a:solidFill>
                <a:latin typeface="Arial"/>
                <a:ea typeface="ＭＳ ゴシック" pitchFamily="32" charset="-128"/>
                <a:cs typeface="Arial"/>
              </a:rPr>
              <a:t>Τ</a:t>
            </a:r>
            <a:r>
              <a:rPr lang="en-US" altLang="ja-JP" sz="2000" b="1" dirty="0" smtClean="0">
                <a:solidFill>
                  <a:srgbClr val="008000"/>
                </a:solidFill>
                <a:latin typeface="Arial"/>
                <a:ea typeface="ＭＳ ゴシック" pitchFamily="32" charset="-128"/>
                <a:cs typeface="Arial"/>
              </a:rPr>
              <a:t>Hz </a:t>
            </a:r>
            <a:r>
              <a:rPr lang="en-US" altLang="ja-JP" sz="2000" b="1" dirty="0">
                <a:solidFill>
                  <a:srgbClr val="008000"/>
                </a:solidFill>
                <a:latin typeface="Arial"/>
                <a:ea typeface="ＭＳ ゴシック" pitchFamily="32" charset="-128"/>
                <a:cs typeface="Arial"/>
              </a:rPr>
              <a:t>and probe </a:t>
            </a:r>
            <a:r>
              <a:rPr lang="en-US" altLang="ja-JP" sz="2000" b="1" dirty="0" smtClean="0">
                <a:solidFill>
                  <a:srgbClr val="008000"/>
                </a:solidFill>
                <a:latin typeface="Arial"/>
                <a:ea typeface="ＭＳ ゴシック" pitchFamily="32" charset="-128"/>
                <a:cs typeface="Arial"/>
              </a:rPr>
              <a:t>pulses automatically shifts for each </a:t>
            </a:r>
            <a:r>
              <a:rPr lang="en-US" altLang="ja-JP" sz="2000" b="1" dirty="0">
                <a:solidFill>
                  <a:srgbClr val="008000"/>
                </a:solidFill>
                <a:latin typeface="Arial"/>
                <a:ea typeface="ＭＳ ゴシック" pitchFamily="32" charset="-128"/>
                <a:cs typeface="Arial"/>
              </a:rPr>
              <a:t>pulse</a:t>
            </a:r>
            <a:endParaRPr lang="ja-JP" altLang="en-US" sz="2000" b="1" dirty="0">
              <a:solidFill>
                <a:srgbClr val="008000"/>
              </a:solidFill>
              <a:latin typeface="Arial"/>
              <a:ea typeface="ＭＳ ゴシック" pitchFamily="32" charset="-128"/>
              <a:cs typeface="Arial"/>
            </a:endParaRPr>
          </a:p>
        </p:txBody>
      </p:sp>
      <p:sp>
        <p:nvSpPr>
          <p:cNvPr id="110" name="Rectangle 7"/>
          <p:cNvSpPr>
            <a:spLocks noChangeArrowheads="1"/>
          </p:cNvSpPr>
          <p:nvPr/>
        </p:nvSpPr>
        <p:spPr bwMode="auto">
          <a:xfrm>
            <a:off x="5487769" y="4786379"/>
            <a:ext cx="4258592" cy="830997"/>
          </a:xfrm>
          <a:prstGeom prst="rect">
            <a:avLst/>
          </a:prstGeom>
          <a:solidFill>
            <a:srgbClr val="00602B"/>
          </a:solidFill>
          <a:ln w="9525">
            <a:noFill/>
            <a:miter lim="800000"/>
            <a:headEnd/>
            <a:tailEnd/>
          </a:ln>
          <a:effectLst/>
        </p:spPr>
        <p:txBody>
          <a:bodyPr wrap="square">
            <a:prstTxWarp prst="textNoShape">
              <a:avLst/>
            </a:prstTxWarp>
            <a:spAutoFit/>
          </a:bodyPr>
          <a:lstStyle/>
          <a:p>
            <a:pPr algn="ctr"/>
            <a:r>
              <a:rPr lang="en-US" altLang="ja-JP" sz="2400" dirty="0">
                <a:solidFill>
                  <a:schemeClr val="bg1"/>
                </a:solidFill>
                <a:latin typeface="Arial"/>
                <a:cs typeface="Arial"/>
              </a:rPr>
              <a:t>Time scale of </a:t>
            </a:r>
            <a:r>
              <a:rPr lang="en-US" altLang="ja-JP" sz="2400" dirty="0" err="1">
                <a:solidFill>
                  <a:schemeClr val="bg1"/>
                </a:solidFill>
                <a:latin typeface="Arial"/>
                <a:cs typeface="Arial"/>
              </a:rPr>
              <a:t>ps</a:t>
            </a:r>
            <a:r>
              <a:rPr lang="en-US" altLang="ja-JP" sz="2400" dirty="0">
                <a:solidFill>
                  <a:schemeClr val="bg1"/>
                </a:solidFill>
                <a:latin typeface="Arial"/>
                <a:cs typeface="Arial"/>
              </a:rPr>
              <a:t> </a:t>
            </a:r>
            <a:r>
              <a:rPr lang="el-GR" altLang="ja-JP" sz="2400" dirty="0" smtClean="0">
                <a:solidFill>
                  <a:schemeClr val="bg1"/>
                </a:solidFill>
                <a:latin typeface="Arial"/>
                <a:cs typeface="Arial"/>
              </a:rPr>
              <a:t>Τ</a:t>
            </a:r>
            <a:r>
              <a:rPr lang="en-US" altLang="ja-JP" sz="2400" dirty="0" smtClean="0">
                <a:solidFill>
                  <a:schemeClr val="bg1"/>
                </a:solidFill>
                <a:latin typeface="Arial"/>
                <a:cs typeface="Arial"/>
              </a:rPr>
              <a:t>Hz </a:t>
            </a:r>
            <a:r>
              <a:rPr lang="en-US" altLang="ja-JP" sz="2400" dirty="0">
                <a:solidFill>
                  <a:schemeClr val="bg1"/>
                </a:solidFill>
                <a:latin typeface="Arial"/>
                <a:cs typeface="Arial"/>
              </a:rPr>
              <a:t>pulse is linearly expanded to µs </a:t>
            </a:r>
            <a:r>
              <a:rPr lang="en-US" altLang="ja-JP" sz="2400" dirty="0" smtClean="0">
                <a:solidFill>
                  <a:schemeClr val="bg1"/>
                </a:solidFill>
                <a:latin typeface="Arial"/>
                <a:cs typeface="Arial"/>
              </a:rPr>
              <a:t>order</a:t>
            </a:r>
            <a:endParaRPr lang="ja-JP" altLang="en-US" sz="2400" dirty="0">
              <a:solidFill>
                <a:schemeClr val="bg1"/>
              </a:solidFill>
              <a:latin typeface="Arial"/>
              <a:cs typeface="Arial"/>
            </a:endParaRPr>
          </a:p>
        </p:txBody>
      </p:sp>
      <p:sp>
        <p:nvSpPr>
          <p:cNvPr id="122" name="Rectangle 4"/>
          <p:cNvSpPr>
            <a:spLocks noChangeArrowheads="1"/>
          </p:cNvSpPr>
          <p:nvPr/>
        </p:nvSpPr>
        <p:spPr bwMode="auto">
          <a:xfrm>
            <a:off x="43890" y="4495632"/>
            <a:ext cx="5269912" cy="1815882"/>
          </a:xfrm>
          <a:prstGeom prst="rect">
            <a:avLst/>
          </a:prstGeom>
          <a:solidFill>
            <a:srgbClr val="000080"/>
          </a:solidFill>
          <a:ln w="9525">
            <a:noFill/>
            <a:miter lim="800000"/>
            <a:headEnd/>
            <a:tailEnd/>
          </a:ln>
          <a:effectLst/>
        </p:spPr>
        <p:txBody>
          <a:bodyPr wrap="square" lIns="46800" rIns="46800">
            <a:prstTxWarp prst="textNoShape">
              <a:avLst/>
            </a:prstTxWarp>
            <a:spAutoFit/>
          </a:bodyPr>
          <a:lstStyle/>
          <a:p>
            <a:pPr marL="101600" indent="-101600" algn="l"/>
            <a:r>
              <a:rPr lang="en-US" altLang="ja-JP" sz="2800" b="1" dirty="0">
                <a:solidFill>
                  <a:srgbClr val="FFFF00"/>
                </a:solidFill>
                <a:latin typeface="Arial"/>
                <a:cs typeface="Arial"/>
              </a:rPr>
              <a:t>•No need for</a:t>
            </a:r>
            <a:r>
              <a:rPr lang="en-US" altLang="ja-JP" sz="2800" b="1" dirty="0" smtClean="0">
                <a:solidFill>
                  <a:srgbClr val="FFFF00"/>
                </a:solidFill>
                <a:latin typeface="Arial"/>
                <a:cs typeface="Arial"/>
              </a:rPr>
              <a:t> mechanical time-delay scanning</a:t>
            </a:r>
          </a:p>
          <a:p>
            <a:pPr marL="101600" indent="-101600" algn="l"/>
            <a:r>
              <a:rPr lang="en-US" altLang="ja-JP" sz="2800" b="1" dirty="0" smtClean="0">
                <a:solidFill>
                  <a:srgbClr val="FFFF00"/>
                </a:solidFill>
                <a:latin typeface="Arial"/>
                <a:cs typeface="Arial"/>
              </a:rPr>
              <a:t>•No limitation on size of time window</a:t>
            </a:r>
            <a:endParaRPr lang="en-US" altLang="ja-JP" sz="2800" b="1" dirty="0">
              <a:solidFill>
                <a:srgbClr val="FFFF00"/>
              </a:solidFill>
              <a:latin typeface="Arial"/>
              <a:cs typeface="Arial"/>
              <a:sym typeface="Symbol" pitchFamily="32" charset="2"/>
            </a:endParaRPr>
          </a:p>
        </p:txBody>
      </p:sp>
      <p:grpSp>
        <p:nvGrpSpPr>
          <p:cNvPr id="23" name="グループ化 22"/>
          <p:cNvGrpSpPr/>
          <p:nvPr/>
        </p:nvGrpSpPr>
        <p:grpSpPr>
          <a:xfrm>
            <a:off x="4765535" y="1573123"/>
            <a:ext cx="5110773" cy="3150080"/>
            <a:chOff x="4950455" y="1886579"/>
            <a:chExt cx="4939993" cy="3044819"/>
          </a:xfrm>
        </p:grpSpPr>
        <p:pic>
          <p:nvPicPr>
            <p:cNvPr id="21" name="図 20"/>
            <p:cNvPicPr>
              <a:picLocks noChangeAspect="1"/>
            </p:cNvPicPr>
            <p:nvPr/>
          </p:nvPicPr>
          <p:blipFill rotWithShape="1">
            <a:blip r:embed="rId4">
              <a:extLst>
                <a:ext uri="{28A0092B-C50C-407E-A947-70E740481C1C}">
                  <a14:useLocalDpi xmlns:a14="http://schemas.microsoft.com/office/drawing/2010/main" val="0"/>
                </a:ext>
              </a:extLst>
            </a:blip>
            <a:srcRect l="4142"/>
            <a:stretch/>
          </p:blipFill>
          <p:spPr>
            <a:xfrm>
              <a:off x="4950455" y="2270694"/>
              <a:ext cx="4939993" cy="2660704"/>
            </a:xfrm>
            <a:prstGeom prst="rect">
              <a:avLst/>
            </a:prstGeom>
          </p:spPr>
        </p:pic>
        <p:cxnSp>
          <p:nvCxnSpPr>
            <p:cNvPr id="14" name="直線コネクタ 13"/>
            <p:cNvCxnSpPr/>
            <p:nvPr/>
          </p:nvCxnSpPr>
          <p:spPr bwMode="auto">
            <a:xfrm flipV="1">
              <a:off x="6198386" y="2174789"/>
              <a:ext cx="0" cy="462123"/>
            </a:xfrm>
            <a:prstGeom prst="line">
              <a:avLst/>
            </a:prstGeom>
            <a:noFill/>
            <a:ln w="9525" cap="flat" cmpd="sng" algn="ctr">
              <a:solidFill>
                <a:schemeClr val="tx1"/>
              </a:solidFill>
              <a:prstDash val="sysDash"/>
              <a:round/>
              <a:headEnd type="none" w="med" len="med"/>
              <a:tailEnd type="none" w="med" len="med"/>
            </a:ln>
            <a:effectLst/>
          </p:spPr>
        </p:cxnSp>
        <p:cxnSp>
          <p:nvCxnSpPr>
            <p:cNvPr id="130" name="直線コネクタ 129"/>
            <p:cNvCxnSpPr/>
            <p:nvPr/>
          </p:nvCxnSpPr>
          <p:spPr bwMode="auto">
            <a:xfrm flipV="1">
              <a:off x="6774127" y="2174789"/>
              <a:ext cx="0" cy="462124"/>
            </a:xfrm>
            <a:prstGeom prst="line">
              <a:avLst/>
            </a:prstGeom>
            <a:noFill/>
            <a:ln w="9525" cap="flat" cmpd="sng" algn="ctr">
              <a:solidFill>
                <a:schemeClr val="tx1"/>
              </a:solidFill>
              <a:prstDash val="sysDash"/>
              <a:round/>
              <a:headEnd type="none" w="med" len="med"/>
              <a:tailEnd type="none" w="med" len="med"/>
            </a:ln>
            <a:effectLst/>
          </p:spPr>
        </p:cxnSp>
        <p:cxnSp>
          <p:nvCxnSpPr>
            <p:cNvPr id="16" name="直線矢印コネクタ 15"/>
            <p:cNvCxnSpPr/>
            <p:nvPr/>
          </p:nvCxnSpPr>
          <p:spPr bwMode="auto">
            <a:xfrm>
              <a:off x="6198386" y="2270694"/>
              <a:ext cx="576064" cy="0"/>
            </a:xfrm>
            <a:prstGeom prst="straightConnector1">
              <a:avLst/>
            </a:prstGeom>
            <a:noFill/>
            <a:ln w="9525" cap="flat" cmpd="sng" algn="ctr">
              <a:solidFill>
                <a:schemeClr val="tx1"/>
              </a:solidFill>
              <a:prstDash val="solid"/>
              <a:round/>
              <a:headEnd type="arrow"/>
              <a:tailEnd type="arrow"/>
            </a:ln>
            <a:effectLst/>
          </p:spPr>
        </p:cxnSp>
        <mc:AlternateContent xmlns:mc="http://schemas.openxmlformats.org/markup-compatibility/2006" xmlns:a14="http://schemas.microsoft.com/office/drawing/2010/main">
          <mc:Choice Requires="a14">
            <p:sp>
              <p:nvSpPr>
                <p:cNvPr id="17" name="テキスト ボックス 16"/>
                <p:cNvSpPr txBox="1"/>
                <p:nvPr/>
              </p:nvSpPr>
              <p:spPr>
                <a:xfrm>
                  <a:off x="6048192" y="1886579"/>
                  <a:ext cx="936104" cy="3455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a:rPr>
                            </m:ctrlPr>
                          </m:sSubPr>
                          <m:e>
                            <m:r>
                              <a:rPr kumimoji="1" lang="en-US" altLang="ja-JP" sz="1600" b="0" i="1" smtClean="0">
                                <a:latin typeface="Cambria Math"/>
                              </a:rPr>
                              <m:t>1/</m:t>
                            </m:r>
                            <m:r>
                              <a:rPr kumimoji="1" lang="en-US" altLang="ja-JP" sz="1600" b="0" i="1" smtClean="0">
                                <a:latin typeface="Cambria Math"/>
                              </a:rPr>
                              <m:t>𝑓</m:t>
                            </m:r>
                          </m:e>
                          <m:sub>
                            <m:r>
                              <a:rPr kumimoji="1" lang="en-US" altLang="ja-JP" sz="1600" b="0" i="1" smtClean="0">
                                <a:latin typeface="Cambria Math"/>
                              </a:rPr>
                              <m:t>𝑟𝑒𝑝</m:t>
                            </m:r>
                            <m:r>
                              <a:rPr kumimoji="1" lang="en-US" altLang="ja-JP" sz="1600" b="0" i="1" smtClean="0">
                                <a:latin typeface="Cambria Math"/>
                              </a:rPr>
                              <m:t>1</m:t>
                            </m:r>
                          </m:sub>
                        </m:sSub>
                      </m:oMath>
                    </m:oMathPara>
                  </a14:m>
                  <a:endParaRPr kumimoji="1" lang="ja-JP" altLang="en-US" sz="16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048192" y="1886579"/>
                  <a:ext cx="936104" cy="345587"/>
                </a:xfrm>
                <a:prstGeom prst="rect">
                  <a:avLst/>
                </a:prstGeom>
                <a:blipFill rotWithShape="1">
                  <a:blip r:embed="rId5"/>
                  <a:stretch>
                    <a:fillRect b="-5085"/>
                  </a:stretch>
                </a:blipFill>
              </p:spPr>
              <p:txBody>
                <a:bodyPr/>
                <a:lstStyle/>
                <a:p>
                  <a:r>
                    <a:rPr lang="ja-JP" altLang="en-US">
                      <a:noFill/>
                    </a:rPr>
                    <a:t> </a:t>
                  </a:r>
                </a:p>
              </p:txBody>
            </p:sp>
          </mc:Fallback>
        </mc:AlternateContent>
        <p:cxnSp>
          <p:nvCxnSpPr>
            <p:cNvPr id="142" name="直線矢印コネクタ 141"/>
            <p:cNvCxnSpPr/>
            <p:nvPr/>
          </p:nvCxnSpPr>
          <p:spPr bwMode="auto">
            <a:xfrm>
              <a:off x="7548520" y="3350373"/>
              <a:ext cx="642443" cy="0"/>
            </a:xfrm>
            <a:prstGeom prst="straightConnector1">
              <a:avLst/>
            </a:prstGeom>
            <a:noFill/>
            <a:ln w="9525" cap="flat" cmpd="sng" algn="ctr">
              <a:solidFill>
                <a:schemeClr val="tx1"/>
              </a:solidFill>
              <a:prstDash val="solid"/>
              <a:round/>
              <a:headEnd type="arrow"/>
              <a:tailEnd type="arrow"/>
            </a:ln>
            <a:effectLst/>
          </p:spPr>
        </p:cxnSp>
        <mc:AlternateContent xmlns:mc="http://schemas.openxmlformats.org/markup-compatibility/2006" xmlns:a14="http://schemas.microsoft.com/office/drawing/2010/main">
          <mc:Choice Requires="a14">
            <p:sp>
              <p:nvSpPr>
                <p:cNvPr id="144" name="テキスト ボックス 143"/>
                <p:cNvSpPr txBox="1"/>
                <p:nvPr/>
              </p:nvSpPr>
              <p:spPr>
                <a:xfrm>
                  <a:off x="7396530" y="3011251"/>
                  <a:ext cx="936104" cy="3455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a:rPr>
                          <m:t>1/</m:t>
                        </m:r>
                        <m:sSub>
                          <m:sSubPr>
                            <m:ctrlPr>
                              <a:rPr kumimoji="1" lang="en-US" altLang="ja-JP" sz="1600" i="1" smtClean="0">
                                <a:latin typeface="Cambria Math"/>
                              </a:rPr>
                            </m:ctrlPr>
                          </m:sSubPr>
                          <m:e>
                            <m:r>
                              <a:rPr kumimoji="1" lang="en-US" altLang="ja-JP" sz="1600" b="0" i="1" smtClean="0">
                                <a:latin typeface="Cambria Math"/>
                              </a:rPr>
                              <m:t>𝑓</m:t>
                            </m:r>
                          </m:e>
                          <m:sub>
                            <m:r>
                              <a:rPr kumimoji="1" lang="en-US" altLang="ja-JP" sz="1600" b="0" i="1" smtClean="0">
                                <a:latin typeface="Cambria Math"/>
                              </a:rPr>
                              <m:t>𝑟𝑒𝑝</m:t>
                            </m:r>
                            <m:r>
                              <a:rPr kumimoji="1" lang="en-US" altLang="ja-JP" sz="1600" b="0" i="1" smtClean="0">
                                <a:latin typeface="Cambria Math"/>
                              </a:rPr>
                              <m:t>2</m:t>
                            </m:r>
                          </m:sub>
                        </m:sSub>
                      </m:oMath>
                    </m:oMathPara>
                  </a14:m>
                  <a:endParaRPr kumimoji="1" lang="ja-JP" altLang="en-US" sz="1600" dirty="0"/>
                </a:p>
              </p:txBody>
            </p:sp>
          </mc:Choice>
          <mc:Fallback xmlns="">
            <p:sp>
              <p:nvSpPr>
                <p:cNvPr id="144" name="テキスト ボックス 143"/>
                <p:cNvSpPr txBox="1">
                  <a:spLocks noRot="1" noChangeAspect="1" noMove="1" noResize="1" noEditPoints="1" noAdjustHandles="1" noChangeArrowheads="1" noChangeShapeType="1" noTextEdit="1"/>
                </p:cNvSpPr>
                <p:nvPr/>
              </p:nvSpPr>
              <p:spPr>
                <a:xfrm>
                  <a:off x="7396530" y="3011251"/>
                  <a:ext cx="936104" cy="345587"/>
                </a:xfrm>
                <a:prstGeom prst="rect">
                  <a:avLst/>
                </a:prstGeom>
                <a:blipFill rotWithShape="1">
                  <a:blip r:embed="rId6"/>
                  <a:stretch>
                    <a:fillRect b="-5085"/>
                  </a:stretch>
                </a:blipFill>
              </p:spPr>
              <p:txBody>
                <a:bodyPr/>
                <a:lstStyle/>
                <a:p>
                  <a:r>
                    <a:rPr lang="ja-JP" altLang="en-US">
                      <a:noFill/>
                    </a:rPr>
                    <a:t> </a:t>
                  </a:r>
                </a:p>
              </p:txBody>
            </p:sp>
          </mc:Fallback>
        </mc:AlternateContent>
      </p:grpSp>
      <p:sp>
        <p:nvSpPr>
          <p:cNvPr id="24" name="テキスト ボックス 23"/>
          <p:cNvSpPr txBox="1"/>
          <p:nvPr/>
        </p:nvSpPr>
        <p:spPr>
          <a:xfrm>
            <a:off x="6776910" y="2577180"/>
            <a:ext cx="664653" cy="461665"/>
          </a:xfrm>
          <a:prstGeom prst="rect">
            <a:avLst/>
          </a:prstGeom>
          <a:noFill/>
        </p:spPr>
        <p:txBody>
          <a:bodyPr wrap="square" rtlCol="0">
            <a:spAutoFit/>
          </a:bodyPr>
          <a:lstStyle/>
          <a:p>
            <a:r>
              <a:rPr kumimoji="1" lang="en-US" altLang="ja-JP" sz="2400" dirty="0" smtClean="0">
                <a:latin typeface="Times New Roman" panose="02020603050405020304" pitchFamily="18" charset="0"/>
                <a:cs typeface="Times New Roman" panose="02020603050405020304" pitchFamily="18" charset="0"/>
              </a:rPr>
              <a:t>s</a:t>
            </a:r>
            <a:endParaRPr kumimoji="1" lang="ja-JP"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テキスト ボックス 25"/>
              <p:cNvSpPr txBox="1"/>
              <p:nvPr/>
            </p:nvSpPr>
            <p:spPr>
              <a:xfrm>
                <a:off x="7977336" y="1183698"/>
                <a:ext cx="1793183" cy="771109"/>
              </a:xfrm>
              <a:prstGeom prst="rect">
                <a:avLst/>
              </a:prstGeom>
              <a:solidFill>
                <a:schemeClr val="accent1">
                  <a:lumMod val="60000"/>
                  <a:lumOff val="40000"/>
                </a:schemeClr>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𝑠</m:t>
                      </m:r>
                      <m:r>
                        <a:rPr kumimoji="1" lang="en-US" altLang="ja-JP" sz="2000" b="0" i="1" smtClean="0">
                          <a:latin typeface="Cambria Math"/>
                        </a:rPr>
                        <m:t>=</m:t>
                      </m:r>
                      <m:f>
                        <m:fPr>
                          <m:ctrlPr>
                            <a:rPr kumimoji="1" lang="en-US" altLang="ja-JP" sz="2000" b="0" i="1" smtClean="0">
                              <a:latin typeface="Cambria Math"/>
                            </a:rPr>
                          </m:ctrlPr>
                        </m:fPr>
                        <m:num>
                          <m:r>
                            <m:rPr>
                              <m:sty m:val="p"/>
                            </m:rPr>
                            <a:rPr kumimoji="1" lang="en-US" altLang="ja-JP" sz="2000" b="0" i="0" smtClean="0">
                              <a:latin typeface="Cambria Math"/>
                            </a:rPr>
                            <m:t>Δ</m:t>
                          </m:r>
                          <m:sSub>
                            <m:sSubPr>
                              <m:ctrlPr>
                                <a:rPr kumimoji="1" lang="en-US" altLang="ja-JP" sz="2000" b="0" i="1" smtClean="0">
                                  <a:latin typeface="Cambria Math"/>
                                </a:rPr>
                              </m:ctrlPr>
                            </m:sSubPr>
                            <m:e>
                              <m:r>
                                <a:rPr kumimoji="1" lang="en-US" altLang="ja-JP" sz="2000" b="0" i="1" smtClean="0">
                                  <a:latin typeface="Cambria Math"/>
                                </a:rPr>
                                <m:t>𝑓</m:t>
                              </m:r>
                            </m:e>
                            <m:sub>
                              <m:r>
                                <a:rPr kumimoji="1" lang="en-US" altLang="ja-JP" sz="2000" b="0" i="1" smtClean="0">
                                  <a:latin typeface="Cambria Math"/>
                                </a:rPr>
                                <m:t>𝑟𝑒𝑝</m:t>
                              </m:r>
                            </m:sub>
                          </m:sSub>
                        </m:num>
                        <m:den>
                          <m:sSub>
                            <m:sSubPr>
                              <m:ctrlPr>
                                <a:rPr kumimoji="1" lang="en-US" altLang="ja-JP" sz="2000" b="0" i="1" smtClean="0">
                                  <a:latin typeface="Cambria Math"/>
                                </a:rPr>
                              </m:ctrlPr>
                            </m:sSubPr>
                            <m:e>
                              <m:r>
                                <a:rPr kumimoji="1" lang="en-US" altLang="ja-JP" sz="2000" b="0" i="1" smtClean="0">
                                  <a:latin typeface="Cambria Math"/>
                                </a:rPr>
                                <m:t>𝑓</m:t>
                              </m:r>
                            </m:e>
                            <m:sub>
                              <m:r>
                                <a:rPr kumimoji="1" lang="en-US" altLang="ja-JP" sz="2000" b="0" i="1" smtClean="0">
                                  <a:latin typeface="Cambria Math"/>
                                </a:rPr>
                                <m:t>𝑟𝑒𝑝</m:t>
                              </m:r>
                              <m:r>
                                <a:rPr kumimoji="1" lang="en-US" altLang="ja-JP" sz="2000" b="0" i="1" smtClean="0">
                                  <a:latin typeface="Cambria Math"/>
                                </a:rPr>
                                <m:t>1</m:t>
                              </m:r>
                            </m:sub>
                          </m:sSub>
                          <m:sSub>
                            <m:sSubPr>
                              <m:ctrlPr>
                                <a:rPr kumimoji="1" lang="en-US" altLang="ja-JP" sz="2000" b="0" i="1" smtClean="0">
                                  <a:latin typeface="Cambria Math"/>
                                </a:rPr>
                              </m:ctrlPr>
                            </m:sSubPr>
                            <m:e>
                              <m:r>
                                <a:rPr kumimoji="1" lang="en-US" altLang="ja-JP" sz="2000" b="0" i="1" smtClean="0">
                                  <a:latin typeface="Cambria Math"/>
                                </a:rPr>
                                <m:t>𝑓</m:t>
                              </m:r>
                            </m:e>
                            <m:sub>
                              <m:r>
                                <a:rPr kumimoji="1" lang="en-US" altLang="ja-JP" sz="2000" b="0" i="1" smtClean="0">
                                  <a:latin typeface="Cambria Math"/>
                                </a:rPr>
                                <m:t>𝑟𝑒𝑝</m:t>
                              </m:r>
                              <m:r>
                                <a:rPr kumimoji="1" lang="en-US" altLang="ja-JP" sz="2000" b="0" i="1" smtClean="0">
                                  <a:latin typeface="Cambria Math"/>
                                </a:rPr>
                                <m:t>2</m:t>
                              </m:r>
                            </m:sub>
                          </m:sSub>
                        </m:den>
                      </m:f>
                    </m:oMath>
                  </m:oMathPara>
                </a14:m>
                <a:endParaRPr kumimoji="1" lang="ja-JP" altLang="en-US" sz="20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7977336" y="1183698"/>
                <a:ext cx="1793183" cy="771109"/>
              </a:xfrm>
              <a:prstGeom prst="rect">
                <a:avLst/>
              </a:prstGeom>
              <a:blipFill rotWithShape="1">
                <a:blip r:embed="rId7"/>
                <a:stretch>
                  <a:fillRect/>
                </a:stretch>
              </a:blipFill>
              <a:ln>
                <a:noFill/>
              </a:ln>
            </p:spPr>
            <p:txBody>
              <a:bodyPr/>
              <a:lstStyle/>
              <a:p>
                <a:r>
                  <a:rPr lang="ja-JP" altLang="en-US">
                    <a:noFill/>
                  </a:rPr>
                  <a:t> </a:t>
                </a:r>
              </a:p>
            </p:txBody>
          </p:sp>
        </mc:Fallback>
      </mc:AlternateContent>
      <p:sp>
        <p:nvSpPr>
          <p:cNvPr id="2" name="正方形/長方形 1"/>
          <p:cNvSpPr/>
          <p:nvPr/>
        </p:nvSpPr>
        <p:spPr>
          <a:xfrm>
            <a:off x="1696904" y="2440282"/>
            <a:ext cx="1790875" cy="369332"/>
          </a:xfrm>
          <a:prstGeom prst="rect">
            <a:avLst/>
          </a:prstGeom>
        </p:spPr>
        <p:txBody>
          <a:bodyPr wrap="none">
            <a:spAutoFit/>
          </a:bodyPr>
          <a:lstStyle/>
          <a:p>
            <a:r>
              <a:rPr lang="en-US" altLang="ja-JP" dirty="0" err="1">
                <a:latin typeface="Times New Roman" panose="02020603050405020304" pitchFamily="18" charset="0"/>
                <a:cs typeface="Times New Roman" panose="02020603050405020304" pitchFamily="18" charset="0"/>
              </a:rPr>
              <a:t>Δf</a:t>
            </a:r>
            <a:r>
              <a:rPr lang="en-US" altLang="ja-JP" baseline="-25000" dirty="0" err="1">
                <a:latin typeface="Times New Roman" panose="02020603050405020304" pitchFamily="18" charset="0"/>
                <a:cs typeface="Times New Roman" panose="02020603050405020304" pitchFamily="18" charset="0"/>
              </a:rPr>
              <a:t>rep</a:t>
            </a:r>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f</a:t>
            </a:r>
            <a:r>
              <a:rPr lang="en-US" altLang="ja-JP" baseline="-25000" dirty="0" smtClean="0">
                <a:latin typeface="Times New Roman" panose="02020603050405020304" pitchFamily="18" charset="0"/>
                <a:cs typeface="Times New Roman" panose="02020603050405020304" pitchFamily="18" charset="0"/>
              </a:rPr>
              <a:t>rep1</a:t>
            </a:r>
            <a:r>
              <a:rPr lang="en-US" altLang="ja-JP" dirty="0" smtClean="0">
                <a:latin typeface="Times New Roman" panose="02020603050405020304" pitchFamily="18" charset="0"/>
                <a:cs typeface="Times New Roman" panose="02020603050405020304" pitchFamily="18" charset="0"/>
              </a:rPr>
              <a:t> - f</a:t>
            </a:r>
            <a:r>
              <a:rPr lang="en-US" altLang="ja-JP" baseline="-25000" dirty="0" smtClean="0">
                <a:latin typeface="Times New Roman" panose="02020603050405020304" pitchFamily="18" charset="0"/>
                <a:cs typeface="Times New Roman" panose="02020603050405020304" pitchFamily="18" charset="0"/>
              </a:rPr>
              <a:t>rep2</a:t>
            </a:r>
            <a:endParaRPr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5341176" y="5714691"/>
                <a:ext cx="4579914" cy="1070549"/>
              </a:xfrm>
              <a:prstGeom prst="rect">
                <a:avLst/>
              </a:prstGeom>
              <a:solidFill>
                <a:srgbClr val="FFFF00"/>
              </a:solidFill>
            </p:spPr>
            <p:txBody>
              <a:bodyPr wrap="square" rtlCol="0">
                <a:spAutoFit/>
              </a:bodyPr>
              <a:lstStyle/>
              <a:p>
                <a:pPr algn="ctr"/>
                <a:r>
                  <a:rPr kumimoji="1" lang="en-US" altLang="ja-JP" sz="2400" b="1" dirty="0" smtClean="0">
                    <a:solidFill>
                      <a:srgbClr val="FF0000"/>
                    </a:solidFill>
                  </a:rPr>
                  <a:t>Temporal magnification factor (TMF) = </a:t>
                </a:r>
                <a14:m>
                  <m:oMath xmlns:m="http://schemas.openxmlformats.org/officeDocument/2006/math">
                    <m:f>
                      <m:fPr>
                        <m:ctrlPr>
                          <a:rPr lang="en-US" altLang="ja-JP" sz="2400" b="1" i="1" dirty="0" smtClean="0">
                            <a:solidFill>
                              <a:srgbClr val="FF0000"/>
                            </a:solidFill>
                            <a:latin typeface="Cambria Math"/>
                          </a:rPr>
                        </m:ctrlPr>
                      </m:fPr>
                      <m:num>
                        <m:sSub>
                          <m:sSubPr>
                            <m:ctrlPr>
                              <a:rPr lang="en-US" altLang="ja-JP" sz="2400" b="1" i="1" dirty="0">
                                <a:solidFill>
                                  <a:srgbClr val="FF0000"/>
                                </a:solidFill>
                                <a:latin typeface="Cambria Math"/>
                              </a:rPr>
                            </m:ctrlPr>
                          </m:sSubPr>
                          <m:e>
                            <m:r>
                              <a:rPr lang="en-US" altLang="ja-JP" sz="2400" b="1" i="1" dirty="0">
                                <a:solidFill>
                                  <a:srgbClr val="FF0000"/>
                                </a:solidFill>
                                <a:latin typeface="Cambria Math"/>
                              </a:rPr>
                              <m:t>𝒇</m:t>
                            </m:r>
                          </m:e>
                          <m:sub>
                            <m:r>
                              <a:rPr lang="en-US" altLang="ja-JP" sz="2400" b="1" i="1" dirty="0">
                                <a:solidFill>
                                  <a:srgbClr val="FF0000"/>
                                </a:solidFill>
                                <a:latin typeface="Cambria Math"/>
                              </a:rPr>
                              <m:t>𝒓𝒆𝒑</m:t>
                            </m:r>
                            <m:r>
                              <a:rPr lang="en-US" altLang="ja-JP" sz="2400" b="1" i="1" dirty="0">
                                <a:solidFill>
                                  <a:srgbClr val="FF0000"/>
                                </a:solidFill>
                                <a:latin typeface="Cambria Math"/>
                              </a:rPr>
                              <m:t>𝟏</m:t>
                            </m:r>
                          </m:sub>
                        </m:sSub>
                      </m:num>
                      <m:den>
                        <m:r>
                          <a:rPr lang="en-US" altLang="ja-JP" sz="2400" b="1" dirty="0">
                            <a:solidFill>
                              <a:srgbClr val="FF0000"/>
                            </a:solidFill>
                            <a:latin typeface="Cambria Math"/>
                          </a:rPr>
                          <m:t>𝚫</m:t>
                        </m:r>
                        <m:r>
                          <a:rPr lang="en-US" altLang="ja-JP" sz="2400" b="1" i="1" dirty="0">
                            <a:solidFill>
                              <a:srgbClr val="FF0000"/>
                            </a:solidFill>
                            <a:latin typeface="Cambria Math"/>
                          </a:rPr>
                          <m:t>𝒇</m:t>
                        </m:r>
                        <m:r>
                          <a:rPr lang="en-US" altLang="ja-JP" sz="2400" b="1" i="1" baseline="-25000" dirty="0">
                            <a:solidFill>
                              <a:srgbClr val="FF0000"/>
                            </a:solidFill>
                            <a:latin typeface="Cambria Math"/>
                          </a:rPr>
                          <m:t>𝒓𝒆𝒑</m:t>
                        </m:r>
                      </m:den>
                    </m:f>
                  </m:oMath>
                </a14:m>
                <a:endParaRPr lang="ja-JP" altLang="en-US" sz="2400" b="1" dirty="0">
                  <a:solidFill>
                    <a:srgbClr val="FF0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341176" y="5714691"/>
                <a:ext cx="4579914" cy="1070549"/>
              </a:xfrm>
              <a:prstGeom prst="rect">
                <a:avLst/>
              </a:prstGeom>
              <a:blipFill rotWithShape="1">
                <a:blip r:embed="rId8"/>
                <a:stretch>
                  <a:fillRect l="-1598" t="-3977" r="-319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617806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72683" y="4969304"/>
            <a:ext cx="9760634" cy="1846659"/>
          </a:xfrm>
          <a:prstGeom prst="rect">
            <a:avLst/>
          </a:prstGeom>
          <a:solidFill>
            <a:srgbClr val="FFFF00"/>
          </a:solidFill>
          <a:ln w="50800" cmpd="sng">
            <a:solidFill>
              <a:schemeClr val="tx1"/>
            </a:solidFill>
          </a:ln>
        </p:spPr>
        <p:txBody>
          <a:bodyPr wrap="square" rtlCol="0">
            <a:spAutoFit/>
          </a:bodyPr>
          <a:lstStyle/>
          <a:p>
            <a:pPr algn="ctr"/>
            <a:r>
              <a:rPr lang="en-US" altLang="ja-JP" sz="3800" spc="-150" dirty="0" smtClean="0">
                <a:solidFill>
                  <a:srgbClr val="FF0000"/>
                </a:solidFill>
                <a:latin typeface="+mj-lt"/>
                <a:ea typeface="ヒラギノ丸ゴ ProN W4"/>
                <a:cs typeface="ヒラギノ丸ゴ ProN W4"/>
              </a:rPr>
              <a:t>However, timing jitter between free-running dual fs lasers distort the linearity of time and frequency scales due to fluctuation of TMF!</a:t>
            </a:r>
          </a:p>
        </p:txBody>
      </p:sp>
      <p:sp>
        <p:nvSpPr>
          <p:cNvPr id="13" name="下矢印 12"/>
          <p:cNvSpPr/>
          <p:nvPr/>
        </p:nvSpPr>
        <p:spPr bwMode="auto">
          <a:xfrm>
            <a:off x="4601961" y="4120944"/>
            <a:ext cx="702078" cy="64807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 name="下矢印 13"/>
          <p:cNvSpPr/>
          <p:nvPr/>
        </p:nvSpPr>
        <p:spPr bwMode="auto">
          <a:xfrm>
            <a:off x="4601961" y="1916832"/>
            <a:ext cx="702078" cy="64807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 name="スライド番号プレースホルダー 1"/>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6</a:t>
            </a:fld>
            <a:endParaRPr kumimoji="1" lang="ja-JP" altLang="en-US" dirty="0"/>
          </a:p>
        </p:txBody>
      </p:sp>
      <p:sp>
        <p:nvSpPr>
          <p:cNvPr id="8" name="テキスト ボックス 7"/>
          <p:cNvSpPr txBox="1"/>
          <p:nvPr/>
        </p:nvSpPr>
        <p:spPr>
          <a:xfrm>
            <a:off x="0" y="404664"/>
            <a:ext cx="9906000" cy="1323439"/>
          </a:xfrm>
          <a:prstGeom prst="rect">
            <a:avLst/>
          </a:prstGeom>
          <a:noFill/>
          <a:ln w="25400" cmpd="sng">
            <a:noFill/>
          </a:ln>
        </p:spPr>
        <p:txBody>
          <a:bodyPr wrap="square" rtlCol="0">
            <a:spAutoFit/>
          </a:bodyPr>
          <a:lstStyle/>
          <a:p>
            <a:pPr algn="ctr"/>
            <a:r>
              <a:rPr kumimoji="1" lang="en-US" altLang="ja-JP" sz="4000" dirty="0" smtClean="0">
                <a:ea typeface="ヒラギノ丸ゴ ProN W4"/>
                <a:cs typeface="ヒラギノ丸ゴ ProN W4"/>
              </a:rPr>
              <a:t>Use of </a:t>
            </a:r>
            <a:r>
              <a:rPr kumimoji="1" lang="en-US" altLang="ja-JP" sz="4000" b="1" dirty="0" smtClean="0">
                <a:solidFill>
                  <a:srgbClr val="FF0000"/>
                </a:solidFill>
                <a:ea typeface="ヒラギノ丸ゴ ProN W4"/>
                <a:cs typeface="ヒラギノ丸ゴ ProN W4"/>
              </a:rPr>
              <a:t>free-running</a:t>
            </a:r>
            <a:r>
              <a:rPr kumimoji="1" lang="en-US" altLang="ja-JP" sz="4000" dirty="0" smtClean="0">
                <a:ea typeface="ヒラギノ丸ゴ ProN W4"/>
                <a:cs typeface="ヒラギノ丸ゴ ProN W4"/>
              </a:rPr>
              <a:t>, dual </a:t>
            </a:r>
            <a:r>
              <a:rPr kumimoji="1" lang="en-US" altLang="ja-JP" sz="4000" dirty="0" err="1" smtClean="0">
                <a:ea typeface="ヒラギノ丸ゴ ProN W4"/>
                <a:cs typeface="ヒラギノ丸ゴ ProN W4"/>
              </a:rPr>
              <a:t>fs</a:t>
            </a:r>
            <a:r>
              <a:rPr kumimoji="1" lang="en-US" altLang="ja-JP" sz="4000" dirty="0" smtClean="0">
                <a:ea typeface="ヒラギノ丸ゴ ProN W4"/>
                <a:cs typeface="ヒラギノ丸ゴ ProN W4"/>
              </a:rPr>
              <a:t> lasers</a:t>
            </a:r>
          </a:p>
          <a:p>
            <a:pPr algn="ctr"/>
            <a:r>
              <a:rPr lang="en-US" altLang="ja-JP" sz="4000" dirty="0" smtClean="0">
                <a:ea typeface="ヒラギノ丸ゴ ProN W4"/>
                <a:cs typeface="ヒラギノ丸ゴ ProN W4"/>
              </a:rPr>
              <a:t>in </a:t>
            </a:r>
            <a:r>
              <a:rPr kumimoji="1" lang="en-US" altLang="ja-JP" sz="4000" dirty="0" smtClean="0">
                <a:ea typeface="ヒラギノ丸ゴ ProN W4"/>
                <a:cs typeface="ヒラギノ丸ゴ ProN W4"/>
              </a:rPr>
              <a:t>dual </a:t>
            </a:r>
            <a:r>
              <a:rPr kumimoji="1" lang="el-GR" altLang="ja-JP" sz="4000" dirty="0" smtClean="0">
                <a:ea typeface="ヒラギノ丸ゴ ProN W4"/>
                <a:cs typeface="ヒラギノ丸ゴ ProN W4"/>
              </a:rPr>
              <a:t>Τ</a:t>
            </a:r>
            <a:r>
              <a:rPr kumimoji="1" lang="en-US" altLang="ja-JP" sz="4000" dirty="0" smtClean="0">
                <a:ea typeface="ヒラギノ丸ゴ ProN W4"/>
                <a:cs typeface="ヒラギノ丸ゴ ProN W4"/>
              </a:rPr>
              <a:t>Hz comb spectroscopy</a:t>
            </a:r>
            <a:endParaRPr kumimoji="1" lang="ja-JP" altLang="en-US" sz="4000" dirty="0">
              <a:ea typeface="ヒラギノ丸ゴ ProN W4"/>
              <a:cs typeface="ヒラギノ丸ゴ ProN W4"/>
            </a:endParaRPr>
          </a:p>
        </p:txBody>
      </p:sp>
      <p:sp>
        <p:nvSpPr>
          <p:cNvPr id="3" name="正方形/長方形 2"/>
          <p:cNvSpPr/>
          <p:nvPr/>
        </p:nvSpPr>
        <p:spPr>
          <a:xfrm>
            <a:off x="668524" y="2708920"/>
            <a:ext cx="8568952" cy="1323439"/>
          </a:xfrm>
          <a:prstGeom prst="rect">
            <a:avLst/>
          </a:prstGeom>
        </p:spPr>
        <p:txBody>
          <a:bodyPr wrap="square">
            <a:spAutoFit/>
          </a:bodyPr>
          <a:lstStyle/>
          <a:p>
            <a:pPr algn="ctr"/>
            <a:r>
              <a:rPr lang="en-US" altLang="ja-JP" sz="4000" b="1" dirty="0" smtClean="0">
                <a:solidFill>
                  <a:srgbClr val="2403ED"/>
                </a:solidFill>
                <a:ea typeface="ヒラギノ丸ゴ ProN W4"/>
                <a:cs typeface="ヒラギノ丸ゴ ProN W4"/>
              </a:rPr>
              <a:t>Expand </a:t>
            </a:r>
            <a:r>
              <a:rPr lang="en-US" altLang="ja-JP" sz="4000" b="1" dirty="0">
                <a:solidFill>
                  <a:srgbClr val="2403ED"/>
                </a:solidFill>
                <a:ea typeface="ヒラギノ丸ゴ ProN W4"/>
                <a:cs typeface="ヒラギノ丸ゴ ProN W4"/>
              </a:rPr>
              <a:t>the application </a:t>
            </a:r>
            <a:r>
              <a:rPr lang="en-US" altLang="ja-JP" sz="4000" b="1" dirty="0" smtClean="0">
                <a:solidFill>
                  <a:srgbClr val="2403ED"/>
                </a:solidFill>
                <a:ea typeface="ヒラギノ丸ゴ ProN W4"/>
                <a:cs typeface="ヒラギノ丸ゴ ProN W4"/>
              </a:rPr>
              <a:t>fie</a:t>
            </a:r>
            <a:r>
              <a:rPr lang="en-US" altLang="ja-JP" sz="4000" b="1" dirty="0">
                <a:solidFill>
                  <a:srgbClr val="2403ED"/>
                </a:solidFill>
                <a:ea typeface="ヒラギノ丸ゴ ProN W4"/>
                <a:cs typeface="ヒラギノ丸ゴ ProN W4"/>
              </a:rPr>
              <a:t>l</a:t>
            </a:r>
            <a:r>
              <a:rPr lang="en-US" altLang="ja-JP" sz="4000" b="1" dirty="0" smtClean="0">
                <a:solidFill>
                  <a:srgbClr val="2403ED"/>
                </a:solidFill>
                <a:ea typeface="ヒラギノ丸ゴ ProN W4"/>
                <a:cs typeface="ヒラギノ丸ゴ ProN W4"/>
              </a:rPr>
              <a:t>ds </a:t>
            </a:r>
            <a:r>
              <a:rPr lang="en-US" altLang="ja-JP" sz="4000" b="1" dirty="0">
                <a:solidFill>
                  <a:srgbClr val="2403ED"/>
                </a:solidFill>
                <a:ea typeface="ヒラギノ丸ゴ ProN W4"/>
                <a:cs typeface="ヒラギノ丸ゴ ProN W4"/>
              </a:rPr>
              <a:t>of dual </a:t>
            </a:r>
            <a:r>
              <a:rPr lang="el-GR" altLang="ja-JP" sz="4000" b="1" dirty="0" smtClean="0">
                <a:solidFill>
                  <a:srgbClr val="2403ED"/>
                </a:solidFill>
                <a:ea typeface="ヒラギノ丸ゴ ProN W4"/>
                <a:cs typeface="ヒラギノ丸ゴ ProN W4"/>
              </a:rPr>
              <a:t>Τ</a:t>
            </a:r>
            <a:r>
              <a:rPr lang="en-US" altLang="ja-JP" sz="4000" b="1" dirty="0" smtClean="0">
                <a:solidFill>
                  <a:srgbClr val="2403ED"/>
                </a:solidFill>
                <a:ea typeface="ヒラギノ丸ゴ ProN W4"/>
                <a:cs typeface="ヒラギノ丸ゴ ProN W4"/>
              </a:rPr>
              <a:t>Hz </a:t>
            </a:r>
            <a:r>
              <a:rPr lang="en-US" altLang="ja-JP" sz="4000" b="1" dirty="0">
                <a:solidFill>
                  <a:srgbClr val="2403ED"/>
                </a:solidFill>
                <a:ea typeface="ヒラギノ丸ゴ ProN W4"/>
                <a:cs typeface="ヒラギノ丸ゴ ProN W4"/>
              </a:rPr>
              <a:t>comb spectroscopy</a:t>
            </a:r>
            <a:endParaRPr lang="ja-JP" altLang="en-US" sz="4000" b="1" dirty="0">
              <a:solidFill>
                <a:srgbClr val="2403ED"/>
              </a:solidFill>
            </a:endParaRPr>
          </a:p>
        </p:txBody>
      </p:sp>
    </p:spTree>
    <p:extLst>
      <p:ext uri="{BB962C8B-B14F-4D97-AF65-F5344CB8AC3E}">
        <p14:creationId xmlns:p14="http://schemas.microsoft.com/office/powerpoint/2010/main" val="134743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1701094962"/>
              </p:ext>
            </p:extLst>
          </p:nvPr>
        </p:nvGraphicFramePr>
        <p:xfrm>
          <a:off x="92990" y="1342709"/>
          <a:ext cx="9754395" cy="5343835"/>
        </p:xfrm>
        <a:graphic>
          <a:graphicData uri="http://schemas.openxmlformats.org/drawingml/2006/table">
            <a:tbl>
              <a:tblPr firstRow="1" bandRow="1">
                <a:tableStyleId>{5C22544A-7EE6-4342-B048-85BDC9FD1C3A}</a:tableStyleId>
              </a:tblPr>
              <a:tblGrid>
                <a:gridCol w="395514"/>
                <a:gridCol w="4680520"/>
                <a:gridCol w="4678361"/>
              </a:tblGrid>
              <a:tr h="447291">
                <a:tc>
                  <a:txBody>
                    <a:bodyPr/>
                    <a:lstStyle/>
                    <a:p>
                      <a:endParaRPr kumimoji="1" lang="ja-JP"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376264">
                <a:tc>
                  <a:txBody>
                    <a:bodyPr/>
                    <a:lstStyle/>
                    <a:p>
                      <a:endParaRPr kumimoji="1" lang="ja-JP"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520280">
                <a:tc>
                  <a:txBody>
                    <a:bodyPr/>
                    <a:lstStyle/>
                    <a:p>
                      <a:endParaRPr kumimoji="1" lang="ja-JP"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6" name="タイトル 5"/>
          <p:cNvSpPr>
            <a:spLocks noGrp="1"/>
          </p:cNvSpPr>
          <p:nvPr>
            <p:ph type="title"/>
          </p:nvPr>
        </p:nvSpPr>
        <p:spPr>
          <a:xfrm>
            <a:off x="56456" y="404664"/>
            <a:ext cx="9769097" cy="749108"/>
          </a:xfrm>
        </p:spPr>
        <p:txBody>
          <a:bodyPr/>
          <a:lstStyle/>
          <a:p>
            <a:r>
              <a:rPr lang="en-US" altLang="ja-JP" b="1" dirty="0" smtClean="0">
                <a:solidFill>
                  <a:schemeClr val="tx1"/>
                </a:solidFill>
              </a:rPr>
              <a:t>Influence</a:t>
            </a:r>
            <a:r>
              <a:rPr kumimoji="1" lang="en-US" altLang="ja-JP" b="1" dirty="0" smtClean="0">
                <a:solidFill>
                  <a:schemeClr val="tx1"/>
                </a:solidFill>
              </a:rPr>
              <a:t> of timing jitter in ASOPS</a:t>
            </a:r>
            <a:endParaRPr kumimoji="1" lang="ja-JP" altLang="en-US" b="1" dirty="0">
              <a:solidFill>
                <a:schemeClr val="tx1"/>
              </a:solidFill>
            </a:endParaRPr>
          </a:p>
        </p:txBody>
      </p:sp>
      <p:sp>
        <p:nvSpPr>
          <p:cNvPr id="27" name="下矢印 26"/>
          <p:cNvSpPr/>
          <p:nvPr/>
        </p:nvSpPr>
        <p:spPr bwMode="auto">
          <a:xfrm>
            <a:off x="7041232" y="3950240"/>
            <a:ext cx="576237" cy="638317"/>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0" name="下矢印 139"/>
          <p:cNvSpPr/>
          <p:nvPr/>
        </p:nvSpPr>
        <p:spPr bwMode="auto">
          <a:xfrm rot="5400000">
            <a:off x="4825953" y="4996207"/>
            <a:ext cx="617614" cy="93958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0" name="テキスト ボックス 29"/>
          <p:cNvSpPr txBox="1"/>
          <p:nvPr/>
        </p:nvSpPr>
        <p:spPr>
          <a:xfrm>
            <a:off x="7810590" y="4052130"/>
            <a:ext cx="792088" cy="523220"/>
          </a:xfrm>
          <a:prstGeom prst="rect">
            <a:avLst/>
          </a:prstGeom>
          <a:solidFill>
            <a:schemeClr val="bg1"/>
          </a:solidFill>
          <a:ln w="28575">
            <a:solidFill>
              <a:schemeClr val="tx1"/>
            </a:solidFill>
          </a:ln>
        </p:spPr>
        <p:txBody>
          <a:bodyPr wrap="square" rtlCol="0">
            <a:spAutoFit/>
          </a:bodyPr>
          <a:lstStyle/>
          <a:p>
            <a:pPr algn="ctr"/>
            <a:r>
              <a:rPr kumimoji="1" lang="en-US" altLang="ja-JP" sz="2800" dirty="0" smtClean="0"/>
              <a:t>F.T.</a:t>
            </a:r>
            <a:endParaRPr kumimoji="1" lang="ja-JP" altLang="en-US" sz="2800" dirty="0"/>
          </a:p>
        </p:txBody>
      </p:sp>
      <p:sp>
        <p:nvSpPr>
          <p:cNvPr id="141" name="下矢印 140"/>
          <p:cNvSpPr/>
          <p:nvPr/>
        </p:nvSpPr>
        <p:spPr bwMode="auto">
          <a:xfrm rot="16200000">
            <a:off x="4901950" y="2339379"/>
            <a:ext cx="617614" cy="924647"/>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142" name="正方形/長方形 141"/>
              <p:cNvSpPr/>
              <p:nvPr/>
            </p:nvSpPr>
            <p:spPr>
              <a:xfrm>
                <a:off x="4558553" y="4441885"/>
                <a:ext cx="1238648" cy="678006"/>
              </a:xfrm>
              <a:prstGeom prst="rect">
                <a:avLst/>
              </a:prstGeom>
              <a:solidFill>
                <a:schemeClr val="bg1"/>
              </a:solidFill>
              <a:ln w="28575">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dirty="0">
                          <a:latin typeface="Cambria Math"/>
                        </a:rPr>
                        <m:t>×</m:t>
                      </m:r>
                      <m:f>
                        <m:fPr>
                          <m:ctrlPr>
                            <a:rPr lang="en-US" altLang="ja-JP" b="1" i="1" dirty="0">
                              <a:latin typeface="Cambria Math"/>
                            </a:rPr>
                          </m:ctrlPr>
                        </m:fPr>
                        <m:num>
                          <m:sSub>
                            <m:sSubPr>
                              <m:ctrlPr>
                                <a:rPr lang="en-US" altLang="ja-JP" b="1" i="1" dirty="0">
                                  <a:latin typeface="Cambria Math"/>
                                </a:rPr>
                              </m:ctrlPr>
                            </m:sSubPr>
                            <m:e>
                              <m:r>
                                <a:rPr lang="en-US" altLang="ja-JP" b="1" i="1" dirty="0">
                                  <a:latin typeface="Cambria Math"/>
                                </a:rPr>
                                <m:t>𝒇</m:t>
                              </m:r>
                            </m:e>
                            <m:sub>
                              <m:r>
                                <a:rPr lang="en-US" altLang="ja-JP" b="1" i="1" dirty="0">
                                  <a:latin typeface="Cambria Math"/>
                                </a:rPr>
                                <m:t>𝒓𝒆𝒑</m:t>
                              </m:r>
                              <m:r>
                                <a:rPr lang="en-US" altLang="ja-JP" b="1" i="1" dirty="0">
                                  <a:latin typeface="Cambria Math"/>
                                </a:rPr>
                                <m:t>𝟏</m:t>
                              </m:r>
                            </m:sub>
                          </m:sSub>
                        </m:num>
                        <m:den>
                          <m:r>
                            <a:rPr lang="en-US" altLang="ja-JP" b="1" dirty="0">
                              <a:latin typeface="Cambria Math"/>
                            </a:rPr>
                            <m:t>𝚫</m:t>
                          </m:r>
                          <m:r>
                            <a:rPr lang="en-US" altLang="ja-JP" b="1" i="1" dirty="0">
                              <a:latin typeface="Cambria Math"/>
                            </a:rPr>
                            <m:t>𝒇</m:t>
                          </m:r>
                          <m:r>
                            <a:rPr lang="en-US" altLang="ja-JP" b="1" i="1" baseline="-25000" dirty="0">
                              <a:latin typeface="Cambria Math"/>
                            </a:rPr>
                            <m:t>𝒓𝒆𝒑</m:t>
                          </m:r>
                        </m:den>
                      </m:f>
                    </m:oMath>
                  </m:oMathPara>
                </a14:m>
                <a:endParaRPr lang="ja-JP" altLang="en-US" dirty="0"/>
              </a:p>
            </p:txBody>
          </p:sp>
        </mc:Choice>
        <mc:Fallback xmlns="">
          <p:sp>
            <p:nvSpPr>
              <p:cNvPr id="142" name="正方形/長方形 141"/>
              <p:cNvSpPr>
                <a:spLocks noRot="1" noChangeAspect="1" noMove="1" noResize="1" noEditPoints="1" noAdjustHandles="1" noChangeArrowheads="1" noChangeShapeType="1" noTextEdit="1"/>
              </p:cNvSpPr>
              <p:nvPr/>
            </p:nvSpPr>
            <p:spPr>
              <a:xfrm>
                <a:off x="4558553" y="4441885"/>
                <a:ext cx="1238648" cy="678006"/>
              </a:xfrm>
              <a:prstGeom prst="rect">
                <a:avLst/>
              </a:prstGeom>
              <a:blipFill rotWithShape="1">
                <a:blip r:embed="rId3"/>
                <a:stretch>
                  <a:fillRect/>
                </a:stretch>
              </a:blipFill>
              <a:ln w="28575">
                <a:solidFill>
                  <a:schemeClr val="tx1"/>
                </a:solidFill>
              </a:ln>
            </p:spPr>
            <p:txBody>
              <a:bodyPr/>
              <a:lstStyle/>
              <a:p>
                <a:r>
                  <a:rPr lang="ja-JP" altLang="en-US">
                    <a:noFill/>
                  </a:rPr>
                  <a:t> </a:t>
                </a:r>
              </a:p>
            </p:txBody>
          </p:sp>
        </mc:Fallback>
      </mc:AlternateContent>
      <p:sp>
        <p:nvSpPr>
          <p:cNvPr id="43" name="テキスト ボックス 42"/>
          <p:cNvSpPr txBox="1"/>
          <p:nvPr/>
        </p:nvSpPr>
        <p:spPr>
          <a:xfrm>
            <a:off x="1299587" y="1282207"/>
            <a:ext cx="2757102" cy="523220"/>
          </a:xfrm>
          <a:prstGeom prst="rect">
            <a:avLst/>
          </a:prstGeom>
          <a:noFill/>
        </p:spPr>
        <p:txBody>
          <a:bodyPr wrap="square" rtlCol="0">
            <a:spAutoFit/>
          </a:bodyPr>
          <a:lstStyle/>
          <a:p>
            <a:pPr algn="ctr"/>
            <a:r>
              <a:rPr kumimoji="1" lang="el-GR" altLang="ja-JP" sz="2800" dirty="0" smtClean="0">
                <a:solidFill>
                  <a:srgbClr val="0070C0"/>
                </a:solidFill>
              </a:rPr>
              <a:t>Τ</a:t>
            </a:r>
            <a:r>
              <a:rPr kumimoji="1" lang="en-US" altLang="ja-JP" sz="2800" dirty="0" smtClean="0">
                <a:solidFill>
                  <a:srgbClr val="0070C0"/>
                </a:solidFill>
              </a:rPr>
              <a:t>Hz</a:t>
            </a:r>
            <a:r>
              <a:rPr lang="ja-JP" altLang="en-US" sz="2800" dirty="0" smtClean="0">
                <a:solidFill>
                  <a:srgbClr val="0070C0"/>
                </a:solidFill>
              </a:rPr>
              <a:t> </a:t>
            </a:r>
            <a:r>
              <a:rPr lang="en-US" altLang="ja-JP" sz="2800" dirty="0" smtClean="0">
                <a:solidFill>
                  <a:srgbClr val="0070C0"/>
                </a:solidFill>
              </a:rPr>
              <a:t>region</a:t>
            </a:r>
            <a:endParaRPr kumimoji="1" lang="ja-JP" altLang="en-US" sz="2800" dirty="0">
              <a:solidFill>
                <a:srgbClr val="0070C0"/>
              </a:solidFill>
            </a:endParaRPr>
          </a:p>
        </p:txBody>
      </p:sp>
      <p:sp>
        <p:nvSpPr>
          <p:cNvPr id="145" name="テキスト ボックス 144"/>
          <p:cNvSpPr txBox="1"/>
          <p:nvPr/>
        </p:nvSpPr>
        <p:spPr>
          <a:xfrm>
            <a:off x="5181785" y="1268760"/>
            <a:ext cx="4811775" cy="523220"/>
          </a:xfrm>
          <a:prstGeom prst="rect">
            <a:avLst/>
          </a:prstGeom>
          <a:noFill/>
        </p:spPr>
        <p:txBody>
          <a:bodyPr wrap="square" rtlCol="0">
            <a:spAutoFit/>
          </a:bodyPr>
          <a:lstStyle/>
          <a:p>
            <a:pPr algn="ctr"/>
            <a:r>
              <a:rPr lang="en-US" altLang="ja-JP" sz="2800" dirty="0" smtClean="0">
                <a:solidFill>
                  <a:srgbClr val="FF0000"/>
                </a:solidFill>
              </a:rPr>
              <a:t>RF region (ASOPS signal)</a:t>
            </a:r>
            <a:endParaRPr kumimoji="1" lang="ja-JP" altLang="en-US" sz="2800" dirty="0">
              <a:solidFill>
                <a:srgbClr val="FF0000"/>
              </a:solidFill>
            </a:endParaRPr>
          </a:p>
        </p:txBody>
      </p:sp>
      <p:sp>
        <p:nvSpPr>
          <p:cNvPr id="7" name="テキスト ボックス 6"/>
          <p:cNvSpPr txBox="1"/>
          <p:nvPr/>
        </p:nvSpPr>
        <p:spPr>
          <a:xfrm>
            <a:off x="6031126" y="3543816"/>
            <a:ext cx="3386370" cy="400110"/>
          </a:xfrm>
          <a:prstGeom prst="rect">
            <a:avLst/>
          </a:prstGeom>
          <a:solidFill>
            <a:srgbClr val="FFFF00"/>
          </a:solidFill>
        </p:spPr>
        <p:txBody>
          <a:bodyPr wrap="square" rtlCol="0">
            <a:spAutoFit/>
          </a:bodyPr>
          <a:lstStyle/>
          <a:p>
            <a:pPr algn="ctr"/>
            <a:r>
              <a:rPr lang="en-US" altLang="ja-JP" sz="2000" b="1" dirty="0" smtClean="0">
                <a:solidFill>
                  <a:srgbClr val="FF0000"/>
                </a:solidFill>
              </a:rPr>
              <a:t>Nonlinearity of time scale.</a:t>
            </a:r>
            <a:endParaRPr kumimoji="1" lang="ja-JP" altLang="en-US" sz="2000" b="1" dirty="0">
              <a:solidFill>
                <a:srgbClr val="FF0000"/>
              </a:solidFill>
            </a:endParaRPr>
          </a:p>
        </p:txBody>
      </p:sp>
      <p:grpSp>
        <p:nvGrpSpPr>
          <p:cNvPr id="10" name="グループ化 9"/>
          <p:cNvGrpSpPr/>
          <p:nvPr/>
        </p:nvGrpSpPr>
        <p:grpSpPr>
          <a:xfrm>
            <a:off x="4555569" y="3079377"/>
            <a:ext cx="1213221" cy="806824"/>
            <a:chOff x="4350825" y="2059153"/>
            <a:chExt cx="895491" cy="806824"/>
          </a:xfrm>
        </p:grpSpPr>
        <mc:AlternateContent xmlns:mc="http://schemas.openxmlformats.org/markup-compatibility/2006" xmlns:a14="http://schemas.microsoft.com/office/drawing/2010/main">
          <mc:Choice Requires="a14">
            <p:sp>
              <p:nvSpPr>
                <p:cNvPr id="63" name="正方形/長方形 62"/>
                <p:cNvSpPr/>
                <p:nvPr/>
              </p:nvSpPr>
              <p:spPr>
                <a:xfrm>
                  <a:off x="4360750" y="2122476"/>
                  <a:ext cx="885566" cy="678006"/>
                </a:xfrm>
                <a:prstGeom prst="rect">
                  <a:avLst/>
                </a:prstGeom>
                <a:solidFill>
                  <a:schemeClr val="bg1"/>
                </a:solidFill>
                <a:ln w="28575">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dirty="0" smtClean="0">
                            <a:latin typeface="Cambria Math"/>
                          </a:rPr>
                          <m:t>×</m:t>
                        </m:r>
                        <m:f>
                          <m:fPr>
                            <m:ctrlPr>
                              <a:rPr lang="en-US" altLang="ja-JP" b="1" i="1" dirty="0">
                                <a:latin typeface="Cambria Math"/>
                              </a:rPr>
                            </m:ctrlPr>
                          </m:fPr>
                          <m:num>
                            <m:sSub>
                              <m:sSubPr>
                                <m:ctrlPr>
                                  <a:rPr lang="en-US" altLang="ja-JP" b="1" i="1" dirty="0">
                                    <a:latin typeface="Cambria Math"/>
                                  </a:rPr>
                                </m:ctrlPr>
                              </m:sSubPr>
                              <m:e>
                                <m:r>
                                  <a:rPr lang="en-US" altLang="ja-JP" b="1" i="1" dirty="0">
                                    <a:latin typeface="Cambria Math"/>
                                  </a:rPr>
                                  <m:t>𝒇</m:t>
                                </m:r>
                              </m:e>
                              <m:sub>
                                <m:r>
                                  <a:rPr lang="en-US" altLang="ja-JP" b="1" i="1" dirty="0">
                                    <a:latin typeface="Cambria Math"/>
                                  </a:rPr>
                                  <m:t>𝒓𝒆𝒑</m:t>
                                </m:r>
                                <m:r>
                                  <a:rPr lang="en-US" altLang="ja-JP" b="1" i="1" dirty="0">
                                    <a:latin typeface="Cambria Math"/>
                                  </a:rPr>
                                  <m:t>𝟏</m:t>
                                </m:r>
                              </m:sub>
                            </m:sSub>
                          </m:num>
                          <m:den>
                            <m:r>
                              <a:rPr lang="en-US" altLang="ja-JP" b="1" dirty="0">
                                <a:latin typeface="Cambria Math"/>
                              </a:rPr>
                              <m:t>𝚫</m:t>
                            </m:r>
                            <m:r>
                              <a:rPr lang="en-US" altLang="ja-JP" b="1" i="1" dirty="0" smtClean="0">
                                <a:latin typeface="Cambria Math"/>
                              </a:rPr>
                              <m:t>𝒇</m:t>
                            </m:r>
                            <m:r>
                              <a:rPr lang="en-US" altLang="ja-JP" b="1" i="1" baseline="-25000" dirty="0" smtClean="0">
                                <a:latin typeface="Cambria Math"/>
                              </a:rPr>
                              <m:t>𝒓𝒆𝒑</m:t>
                            </m:r>
                          </m:den>
                        </m:f>
                      </m:oMath>
                    </m:oMathPara>
                  </a14:m>
                  <a:endParaRPr lang="ja-JP" altLang="en-US" dirty="0"/>
                </a:p>
              </p:txBody>
            </p:sp>
          </mc:Choice>
          <mc:Fallback xmlns="">
            <p:sp>
              <p:nvSpPr>
                <p:cNvPr id="63" name="正方形/長方形 62"/>
                <p:cNvSpPr>
                  <a:spLocks noRot="1" noChangeAspect="1" noMove="1" noResize="1" noEditPoints="1" noAdjustHandles="1" noChangeArrowheads="1" noChangeShapeType="1" noTextEdit="1"/>
                </p:cNvSpPr>
                <p:nvPr/>
              </p:nvSpPr>
              <p:spPr>
                <a:xfrm>
                  <a:off x="4360750" y="2122476"/>
                  <a:ext cx="885566" cy="678006"/>
                </a:xfrm>
                <a:prstGeom prst="rect">
                  <a:avLst/>
                </a:prstGeom>
                <a:blipFill rotWithShape="1">
                  <a:blip r:embed="rId4"/>
                  <a:stretch>
                    <a:fillRect/>
                  </a:stretch>
                </a:blipFill>
                <a:ln w="28575">
                  <a:solidFill>
                    <a:schemeClr val="tx1"/>
                  </a:solidFill>
                </a:ln>
              </p:spPr>
              <p:txBody>
                <a:bodyPr/>
                <a:lstStyle/>
                <a:p>
                  <a:r>
                    <a:rPr lang="ja-JP" altLang="en-US">
                      <a:noFill/>
                    </a:rPr>
                    <a:t> </a:t>
                  </a:r>
                </a:p>
              </p:txBody>
            </p:sp>
          </mc:Fallback>
        </mc:AlternateContent>
        <p:sp>
          <p:nvSpPr>
            <p:cNvPr id="49" name="円/楕円 48"/>
            <p:cNvSpPr/>
            <p:nvPr/>
          </p:nvSpPr>
          <p:spPr bwMode="auto">
            <a:xfrm>
              <a:off x="4350825" y="2059153"/>
              <a:ext cx="895490" cy="806824"/>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119" name="テキスト ボックス 118"/>
          <p:cNvSpPr txBox="1"/>
          <p:nvPr/>
        </p:nvSpPr>
        <p:spPr>
          <a:xfrm rot="10800000">
            <a:off x="27429" y="4489665"/>
            <a:ext cx="492443" cy="1638437"/>
          </a:xfrm>
          <a:prstGeom prst="rect">
            <a:avLst/>
          </a:prstGeom>
          <a:noFill/>
        </p:spPr>
        <p:txBody>
          <a:bodyPr vert="eaVert" wrap="square" rtlCol="0">
            <a:spAutoFit/>
          </a:bodyPr>
          <a:lstStyle/>
          <a:p>
            <a:pPr algn="ctr"/>
            <a:r>
              <a:rPr kumimoji="1" lang="en-US" altLang="ja-JP" sz="2000" dirty="0" smtClean="0"/>
              <a:t>Frequency</a:t>
            </a:r>
            <a:endParaRPr kumimoji="1" lang="ja-JP" altLang="en-US" sz="2000" dirty="0"/>
          </a:p>
        </p:txBody>
      </p:sp>
      <p:sp>
        <p:nvSpPr>
          <p:cNvPr id="120" name="テキスト ボックス 119"/>
          <p:cNvSpPr txBox="1"/>
          <p:nvPr/>
        </p:nvSpPr>
        <p:spPr>
          <a:xfrm rot="10800000">
            <a:off x="39713" y="2111174"/>
            <a:ext cx="492443" cy="1638437"/>
          </a:xfrm>
          <a:prstGeom prst="rect">
            <a:avLst/>
          </a:prstGeom>
          <a:noFill/>
        </p:spPr>
        <p:txBody>
          <a:bodyPr vert="eaVert" wrap="square" rtlCol="0">
            <a:spAutoFit/>
          </a:bodyPr>
          <a:lstStyle/>
          <a:p>
            <a:pPr algn="ctr"/>
            <a:r>
              <a:rPr kumimoji="1" lang="en-US" altLang="ja-JP" sz="2000" dirty="0" smtClean="0"/>
              <a:t>Time</a:t>
            </a:r>
            <a:endParaRPr kumimoji="1" lang="ja-JP" altLang="en-US" sz="2000" dirty="0"/>
          </a:p>
        </p:txBody>
      </p:sp>
      <p:sp>
        <p:nvSpPr>
          <p:cNvPr id="121" name="テキスト ボックス 120"/>
          <p:cNvSpPr txBox="1"/>
          <p:nvPr/>
        </p:nvSpPr>
        <p:spPr>
          <a:xfrm>
            <a:off x="200473" y="5966464"/>
            <a:ext cx="4302260" cy="646331"/>
          </a:xfrm>
          <a:prstGeom prst="rect">
            <a:avLst/>
          </a:prstGeom>
          <a:solidFill>
            <a:srgbClr val="FFFF00"/>
          </a:solidFill>
        </p:spPr>
        <p:txBody>
          <a:bodyPr wrap="square" rtlCol="0">
            <a:spAutoFit/>
          </a:bodyPr>
          <a:lstStyle/>
          <a:p>
            <a:pPr algn="ctr"/>
            <a:r>
              <a:rPr kumimoji="1" lang="en-US" altLang="ja-JP" b="1" dirty="0" smtClean="0">
                <a:solidFill>
                  <a:srgbClr val="FF0000"/>
                </a:solidFill>
              </a:rPr>
              <a:t>Nonlinearity of frequency scal</a:t>
            </a:r>
            <a:r>
              <a:rPr lang="en-US" altLang="ja-JP" b="1" dirty="0" smtClean="0">
                <a:solidFill>
                  <a:srgbClr val="FF0000"/>
                </a:solidFill>
              </a:rPr>
              <a:t>e limits spectral resolution and accuracy!!</a:t>
            </a:r>
            <a:endParaRPr kumimoji="1" lang="ja-JP" altLang="en-US" b="1" dirty="0">
              <a:solidFill>
                <a:srgbClr val="FF0000"/>
              </a:solidFill>
            </a:endParaRPr>
          </a:p>
        </p:txBody>
      </p:sp>
      <p:sp>
        <p:nvSpPr>
          <p:cNvPr id="122" name="スライド番号プレースホルダー 5"/>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7</a:t>
            </a:fld>
            <a:endParaRPr kumimoji="1" lang="ja-JP" altLang="en-US" dirty="0"/>
          </a:p>
        </p:txBody>
      </p:sp>
      <p:sp>
        <p:nvSpPr>
          <p:cNvPr id="64" name="テキスト ボックス 63"/>
          <p:cNvSpPr txBox="1"/>
          <p:nvPr/>
        </p:nvSpPr>
        <p:spPr>
          <a:xfrm>
            <a:off x="5789630" y="6182488"/>
            <a:ext cx="4041694" cy="400110"/>
          </a:xfrm>
          <a:prstGeom prst="rect">
            <a:avLst/>
          </a:prstGeom>
          <a:solidFill>
            <a:srgbClr val="FFFF00"/>
          </a:solidFill>
        </p:spPr>
        <p:txBody>
          <a:bodyPr wrap="square" rtlCol="0">
            <a:spAutoFit/>
          </a:bodyPr>
          <a:lstStyle/>
          <a:p>
            <a:pPr algn="ctr"/>
            <a:r>
              <a:rPr lang="en-US" altLang="ja-JP" sz="2000" b="1" dirty="0" smtClean="0">
                <a:solidFill>
                  <a:srgbClr val="FF0000"/>
                </a:solidFill>
              </a:rPr>
              <a:t>Nonlinearity of frequency scale.</a:t>
            </a:r>
            <a:endParaRPr kumimoji="1" lang="ja-JP" altLang="en-US" sz="2000" b="1" dirty="0">
              <a:solidFill>
                <a:srgbClr val="FF0000"/>
              </a:solidFill>
            </a:endParaRPr>
          </a:p>
        </p:txBody>
      </p:sp>
      <p:sp>
        <p:nvSpPr>
          <p:cNvPr id="12" name="テキスト ボックス 11"/>
          <p:cNvSpPr txBox="1"/>
          <p:nvPr/>
        </p:nvSpPr>
        <p:spPr>
          <a:xfrm>
            <a:off x="4526261" y="5805264"/>
            <a:ext cx="1321988" cy="584775"/>
          </a:xfrm>
          <a:prstGeom prst="rect">
            <a:avLst/>
          </a:prstGeom>
          <a:solidFill>
            <a:srgbClr val="00FFFF"/>
          </a:solidFill>
          <a:ln w="25400">
            <a:solidFill>
              <a:schemeClr val="tx1"/>
            </a:solidFill>
          </a:ln>
        </p:spPr>
        <p:txBody>
          <a:bodyPr wrap="square" rtlCol="0">
            <a:spAutoFit/>
          </a:bodyPr>
          <a:lstStyle/>
          <a:p>
            <a:pPr algn="ctr"/>
            <a:r>
              <a:rPr kumimoji="1" lang="en-US" altLang="ja-JP" sz="1600" b="1" dirty="0" smtClean="0"/>
              <a:t>Frequency</a:t>
            </a:r>
          </a:p>
          <a:p>
            <a:pPr algn="ctr"/>
            <a:r>
              <a:rPr kumimoji="1" lang="en-US" altLang="ja-JP" sz="1600" b="1" dirty="0" smtClean="0"/>
              <a:t>calibration</a:t>
            </a:r>
            <a:endParaRPr kumimoji="1" lang="ja-JP" altLang="en-US" sz="1600" b="1" dirty="0"/>
          </a:p>
        </p:txBody>
      </p:sp>
      <p:sp>
        <p:nvSpPr>
          <p:cNvPr id="71" name="テキスト ボックス 70"/>
          <p:cNvSpPr txBox="1"/>
          <p:nvPr/>
        </p:nvSpPr>
        <p:spPr>
          <a:xfrm>
            <a:off x="4342354" y="1881227"/>
            <a:ext cx="1618758" cy="584775"/>
          </a:xfrm>
          <a:prstGeom prst="rect">
            <a:avLst/>
          </a:prstGeom>
          <a:solidFill>
            <a:srgbClr val="00FFFF"/>
          </a:solidFill>
          <a:ln w="25400">
            <a:solidFill>
              <a:schemeClr val="tx1"/>
            </a:solidFill>
          </a:ln>
        </p:spPr>
        <p:txBody>
          <a:bodyPr wrap="square" rtlCol="0">
            <a:spAutoFit/>
          </a:bodyPr>
          <a:lstStyle/>
          <a:p>
            <a:pPr algn="ctr"/>
            <a:r>
              <a:rPr kumimoji="1" lang="en-US" altLang="ja-JP" sz="1600" b="1" dirty="0" smtClean="0"/>
              <a:t>Frequency</a:t>
            </a:r>
          </a:p>
          <a:p>
            <a:pPr algn="ctr"/>
            <a:r>
              <a:rPr kumimoji="1" lang="en-US" altLang="ja-JP" sz="1600" b="1" dirty="0" smtClean="0"/>
              <a:t>downscaling</a:t>
            </a:r>
            <a:endParaRPr kumimoji="1" lang="ja-JP" altLang="en-US" sz="1600" b="1" dirty="0"/>
          </a:p>
        </p:txBody>
      </p:sp>
      <p:grpSp>
        <p:nvGrpSpPr>
          <p:cNvPr id="4" name="グループ化 3"/>
          <p:cNvGrpSpPr/>
          <p:nvPr/>
        </p:nvGrpSpPr>
        <p:grpSpPr>
          <a:xfrm>
            <a:off x="663536" y="2055943"/>
            <a:ext cx="4084896" cy="2017082"/>
            <a:chOff x="503893" y="2373419"/>
            <a:chExt cx="4331120" cy="2138664"/>
          </a:xfrm>
        </p:grpSpPr>
        <p:grpSp>
          <p:nvGrpSpPr>
            <p:cNvPr id="26" name="グループ化 25"/>
            <p:cNvGrpSpPr/>
            <p:nvPr/>
          </p:nvGrpSpPr>
          <p:grpSpPr>
            <a:xfrm>
              <a:off x="503893" y="2373419"/>
              <a:ext cx="4331120" cy="2138664"/>
              <a:chOff x="1231284" y="1898373"/>
              <a:chExt cx="3997958" cy="2138664"/>
            </a:xfrm>
          </p:grpSpPr>
          <p:cxnSp>
            <p:nvCxnSpPr>
              <p:cNvPr id="56" name="直線矢印コネクタ 55"/>
              <p:cNvCxnSpPr/>
              <p:nvPr/>
            </p:nvCxnSpPr>
            <p:spPr>
              <a:xfrm flipV="1">
                <a:off x="1605402" y="1898373"/>
                <a:ext cx="0" cy="174115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59" name="直線矢印コネクタ 58"/>
              <p:cNvCxnSpPr/>
              <p:nvPr/>
            </p:nvCxnSpPr>
            <p:spPr>
              <a:xfrm>
                <a:off x="1609325" y="3645024"/>
                <a:ext cx="303951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1" name="テキスト ボックス 90"/>
              <p:cNvSpPr txBox="1"/>
              <p:nvPr/>
            </p:nvSpPr>
            <p:spPr>
              <a:xfrm>
                <a:off x="4289805" y="3667705"/>
                <a:ext cx="939437" cy="369332"/>
              </a:xfrm>
              <a:prstGeom prst="rect">
                <a:avLst/>
              </a:prstGeom>
              <a:noFill/>
            </p:spPr>
            <p:txBody>
              <a:bodyPr wrap="square" rtlCol="0">
                <a:spAutoFit/>
              </a:bodyPr>
              <a:lstStyle/>
              <a:p>
                <a:pPr algn="ctr"/>
                <a:r>
                  <a:rPr lang="en-US" altLang="ja-JP" dirty="0"/>
                  <a:t>T</a:t>
                </a:r>
                <a:r>
                  <a:rPr kumimoji="1" lang="en-US" altLang="ja-JP" dirty="0" smtClean="0"/>
                  <a:t>ime</a:t>
                </a:r>
                <a:endParaRPr kumimoji="1" lang="ja-JP" altLang="en-US" dirty="0"/>
              </a:p>
            </p:txBody>
          </p:sp>
          <p:sp>
            <p:nvSpPr>
              <p:cNvPr id="92" name="テキスト ボックス 91"/>
              <p:cNvSpPr txBox="1"/>
              <p:nvPr/>
            </p:nvSpPr>
            <p:spPr>
              <a:xfrm rot="10800000">
                <a:off x="1231284" y="1994068"/>
                <a:ext cx="397742" cy="1638437"/>
              </a:xfrm>
              <a:prstGeom prst="rect">
                <a:avLst/>
              </a:prstGeom>
              <a:noFill/>
            </p:spPr>
            <p:txBody>
              <a:bodyPr vert="eaVert" wrap="square" rtlCol="0">
                <a:spAutoFit/>
              </a:bodyPr>
              <a:lstStyle/>
              <a:p>
                <a:pPr algn="ctr"/>
                <a:r>
                  <a:rPr kumimoji="1" lang="en-US" altLang="ja-JP" sz="1600" dirty="0" smtClean="0"/>
                  <a:t>Electric field</a:t>
                </a:r>
                <a:endParaRPr kumimoji="1" lang="ja-JP" altLang="en-US" sz="1600" dirty="0"/>
              </a:p>
            </p:txBody>
          </p:sp>
        </p:grpSp>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885" y="2507046"/>
              <a:ext cx="2853907" cy="1442556"/>
            </a:xfrm>
            <a:prstGeom prst="rect">
              <a:avLst/>
            </a:prstGeom>
          </p:spPr>
        </p:pic>
      </p:grpSp>
      <p:grpSp>
        <p:nvGrpSpPr>
          <p:cNvPr id="5" name="グループ化 4"/>
          <p:cNvGrpSpPr/>
          <p:nvPr/>
        </p:nvGrpSpPr>
        <p:grpSpPr>
          <a:xfrm>
            <a:off x="5730851" y="4443500"/>
            <a:ext cx="4438389" cy="1666980"/>
            <a:chOff x="6375760" y="4619798"/>
            <a:chExt cx="3908754" cy="1468057"/>
          </a:xfrm>
        </p:grpSpPr>
        <p:pic>
          <p:nvPicPr>
            <p:cNvPr id="28" name="図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1764" y="4769016"/>
              <a:ext cx="2294224" cy="1134451"/>
            </a:xfrm>
            <a:prstGeom prst="rect">
              <a:avLst/>
            </a:prstGeom>
          </p:spPr>
        </p:pic>
        <p:grpSp>
          <p:nvGrpSpPr>
            <p:cNvPr id="123" name="グループ化 122"/>
            <p:cNvGrpSpPr/>
            <p:nvPr/>
          </p:nvGrpSpPr>
          <p:grpSpPr>
            <a:xfrm>
              <a:off x="6375760" y="4619798"/>
              <a:ext cx="3908754" cy="1468057"/>
              <a:chOff x="1704776" y="2093959"/>
              <a:chExt cx="4342583" cy="1766913"/>
            </a:xfrm>
          </p:grpSpPr>
          <p:cxnSp>
            <p:nvCxnSpPr>
              <p:cNvPr id="125" name="直線矢印コネクタ 124"/>
              <p:cNvCxnSpPr/>
              <p:nvPr/>
            </p:nvCxnSpPr>
            <p:spPr>
              <a:xfrm flipV="1">
                <a:off x="2093096" y="2168006"/>
                <a:ext cx="0" cy="147151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6" name="直線矢印コネクタ 125"/>
              <p:cNvCxnSpPr/>
              <p:nvPr/>
            </p:nvCxnSpPr>
            <p:spPr>
              <a:xfrm>
                <a:off x="2109718" y="3645024"/>
                <a:ext cx="288190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7" name="テキスト ボックス 126"/>
              <p:cNvSpPr txBox="1"/>
              <p:nvPr/>
            </p:nvSpPr>
            <p:spPr>
              <a:xfrm>
                <a:off x="4430806" y="3213793"/>
                <a:ext cx="1616553" cy="647079"/>
              </a:xfrm>
              <a:prstGeom prst="rect">
                <a:avLst/>
              </a:prstGeom>
              <a:noFill/>
            </p:spPr>
            <p:txBody>
              <a:bodyPr wrap="square" rtlCol="0">
                <a:spAutoFit/>
              </a:bodyPr>
              <a:lstStyle/>
              <a:p>
                <a:pPr algn="ctr"/>
                <a:r>
                  <a:rPr lang="en-US" altLang="ja-JP" sz="1600" dirty="0"/>
                  <a:t>F</a:t>
                </a:r>
                <a:r>
                  <a:rPr kumimoji="1" lang="en-US" altLang="ja-JP" sz="1600" dirty="0" smtClean="0"/>
                  <a:t>requency </a:t>
                </a:r>
              </a:p>
              <a:p>
                <a:pPr algn="ctr"/>
                <a:r>
                  <a:rPr kumimoji="1" lang="en-US" altLang="ja-JP" sz="1600" dirty="0" smtClean="0"/>
                  <a:t>[MHz]</a:t>
                </a:r>
                <a:endParaRPr kumimoji="1" lang="ja-JP" altLang="en-US" sz="1600" dirty="0"/>
              </a:p>
            </p:txBody>
          </p:sp>
          <p:sp>
            <p:nvSpPr>
              <p:cNvPr id="128" name="テキスト ボックス 127"/>
              <p:cNvSpPr txBox="1"/>
              <p:nvPr/>
            </p:nvSpPr>
            <p:spPr>
              <a:xfrm rot="10800000">
                <a:off x="1704776" y="2093959"/>
                <a:ext cx="426152" cy="1638437"/>
              </a:xfrm>
              <a:prstGeom prst="rect">
                <a:avLst/>
              </a:prstGeom>
              <a:noFill/>
            </p:spPr>
            <p:txBody>
              <a:bodyPr vert="eaVert" wrap="square" rtlCol="0">
                <a:spAutoFit/>
              </a:bodyPr>
              <a:lstStyle/>
              <a:p>
                <a:pPr algn="ctr"/>
                <a:r>
                  <a:rPr kumimoji="1" lang="en-US" altLang="ja-JP" dirty="0" smtClean="0"/>
                  <a:t>Amplitude</a:t>
                </a:r>
                <a:endParaRPr kumimoji="1" lang="ja-JP" altLang="en-US" dirty="0"/>
              </a:p>
            </p:txBody>
          </p:sp>
        </p:grpSp>
      </p:grpSp>
      <p:grpSp>
        <p:nvGrpSpPr>
          <p:cNvPr id="3" name="グループ化 2"/>
          <p:cNvGrpSpPr/>
          <p:nvPr/>
        </p:nvGrpSpPr>
        <p:grpSpPr>
          <a:xfrm>
            <a:off x="5912802" y="1884674"/>
            <a:ext cx="4170068" cy="1568164"/>
            <a:chOff x="5908317" y="2145638"/>
            <a:chExt cx="3393091" cy="1447525"/>
          </a:xfrm>
        </p:grpSpPr>
        <p:grpSp>
          <p:nvGrpSpPr>
            <p:cNvPr id="95" name="グループ化 94"/>
            <p:cNvGrpSpPr/>
            <p:nvPr/>
          </p:nvGrpSpPr>
          <p:grpSpPr>
            <a:xfrm>
              <a:off x="5908317" y="2145638"/>
              <a:ext cx="3393091" cy="1447525"/>
              <a:chOff x="1590538" y="1804638"/>
              <a:chExt cx="3982138" cy="1840386"/>
            </a:xfrm>
          </p:grpSpPr>
          <p:cxnSp>
            <p:nvCxnSpPr>
              <p:cNvPr id="97" name="直線矢印コネクタ 96"/>
              <p:cNvCxnSpPr/>
              <p:nvPr/>
            </p:nvCxnSpPr>
            <p:spPr>
              <a:xfrm flipV="1">
                <a:off x="2050227" y="1804638"/>
                <a:ext cx="0" cy="183488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8" name="直線矢印コネクタ 97"/>
              <p:cNvCxnSpPr/>
              <p:nvPr/>
            </p:nvCxnSpPr>
            <p:spPr>
              <a:xfrm>
                <a:off x="2049400" y="3645024"/>
                <a:ext cx="299857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9" name="テキスト ボックス 98"/>
              <p:cNvSpPr txBox="1"/>
              <p:nvPr/>
            </p:nvSpPr>
            <p:spPr>
              <a:xfrm>
                <a:off x="4455947" y="3135202"/>
                <a:ext cx="1116729" cy="433445"/>
              </a:xfrm>
              <a:prstGeom prst="rect">
                <a:avLst/>
              </a:prstGeom>
              <a:noFill/>
            </p:spPr>
            <p:txBody>
              <a:bodyPr wrap="square" rtlCol="0">
                <a:spAutoFit/>
              </a:bodyPr>
              <a:lstStyle/>
              <a:p>
                <a:pPr algn="ctr"/>
                <a:r>
                  <a:rPr lang="en-US" altLang="ja-JP" dirty="0"/>
                  <a:t>T</a:t>
                </a:r>
                <a:r>
                  <a:rPr kumimoji="1" lang="en-US" altLang="ja-JP" dirty="0" smtClean="0"/>
                  <a:t>ime</a:t>
                </a:r>
                <a:endParaRPr kumimoji="1" lang="ja-JP" altLang="en-US" dirty="0"/>
              </a:p>
            </p:txBody>
          </p:sp>
          <p:sp>
            <p:nvSpPr>
              <p:cNvPr id="100" name="テキスト ボックス 99"/>
              <p:cNvSpPr txBox="1"/>
              <p:nvPr/>
            </p:nvSpPr>
            <p:spPr>
              <a:xfrm rot="10800000">
                <a:off x="1590538" y="1932535"/>
                <a:ext cx="500129" cy="1638437"/>
              </a:xfrm>
              <a:prstGeom prst="rect">
                <a:avLst/>
              </a:prstGeom>
              <a:noFill/>
            </p:spPr>
            <p:txBody>
              <a:bodyPr vert="eaVert" wrap="square" rtlCol="0">
                <a:spAutoFit/>
              </a:bodyPr>
              <a:lstStyle/>
              <a:p>
                <a:pPr algn="ctr"/>
                <a:r>
                  <a:rPr kumimoji="1" lang="en-US" altLang="ja-JP" dirty="0" smtClean="0"/>
                  <a:t>Electric field</a:t>
                </a:r>
                <a:endParaRPr kumimoji="1" lang="ja-JP" altLang="en-US" dirty="0"/>
              </a:p>
            </p:txBody>
          </p:sp>
        </p:gr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5301" y="2245875"/>
              <a:ext cx="2413255" cy="1255672"/>
            </a:xfrm>
            <a:prstGeom prst="rect">
              <a:avLst/>
            </a:prstGeom>
          </p:spPr>
        </p:pic>
      </p:grpSp>
      <p:pic>
        <p:nvPicPr>
          <p:cNvPr id="21" name="図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732" y="4430960"/>
            <a:ext cx="2606378" cy="1315402"/>
          </a:xfrm>
          <a:prstGeom prst="rect">
            <a:avLst/>
          </a:prstGeom>
        </p:spPr>
      </p:pic>
      <p:cxnSp>
        <p:nvCxnSpPr>
          <p:cNvPr id="111" name="直線矢印コネクタ 110"/>
          <p:cNvCxnSpPr/>
          <p:nvPr/>
        </p:nvCxnSpPr>
        <p:spPr>
          <a:xfrm flipV="1">
            <a:off x="801730" y="4382287"/>
            <a:ext cx="4019" cy="135887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4" name="テキスト ボックス 113"/>
          <p:cNvSpPr txBox="1"/>
          <p:nvPr/>
        </p:nvSpPr>
        <p:spPr>
          <a:xfrm rot="10800000">
            <a:off x="416496" y="4399069"/>
            <a:ext cx="411406" cy="1549367"/>
          </a:xfrm>
          <a:prstGeom prst="rect">
            <a:avLst/>
          </a:prstGeom>
          <a:noFill/>
        </p:spPr>
        <p:txBody>
          <a:bodyPr vert="eaVert" wrap="square" rtlCol="0">
            <a:spAutoFit/>
          </a:bodyPr>
          <a:lstStyle/>
          <a:p>
            <a:pPr algn="ctr"/>
            <a:r>
              <a:rPr kumimoji="1" lang="en-US" altLang="ja-JP" sz="1600" dirty="0" smtClean="0"/>
              <a:t>Amplitude</a:t>
            </a:r>
            <a:endParaRPr kumimoji="1" lang="ja-JP" altLang="en-US" sz="1600" dirty="0"/>
          </a:p>
        </p:txBody>
      </p:sp>
      <p:sp>
        <p:nvSpPr>
          <p:cNvPr id="137" name="テキスト ボックス 136"/>
          <p:cNvSpPr txBox="1"/>
          <p:nvPr/>
        </p:nvSpPr>
        <p:spPr>
          <a:xfrm>
            <a:off x="3524896" y="5383617"/>
            <a:ext cx="1207309" cy="584775"/>
          </a:xfrm>
          <a:prstGeom prst="rect">
            <a:avLst/>
          </a:prstGeom>
          <a:noFill/>
        </p:spPr>
        <p:txBody>
          <a:bodyPr wrap="square" rtlCol="0">
            <a:spAutoFit/>
          </a:bodyPr>
          <a:lstStyle/>
          <a:p>
            <a:pPr algn="ctr"/>
            <a:r>
              <a:rPr lang="en-US" altLang="ja-JP" sz="1600" dirty="0" smtClean="0"/>
              <a:t>F</a:t>
            </a:r>
            <a:r>
              <a:rPr kumimoji="1" lang="en-US" altLang="ja-JP" sz="1600" dirty="0" smtClean="0"/>
              <a:t>requency</a:t>
            </a:r>
          </a:p>
          <a:p>
            <a:pPr algn="ctr"/>
            <a:r>
              <a:rPr kumimoji="1" lang="en-US" altLang="ja-JP" sz="1600" dirty="0" smtClean="0"/>
              <a:t>[</a:t>
            </a:r>
            <a:r>
              <a:rPr kumimoji="1" lang="el-GR" altLang="ja-JP" sz="1600" dirty="0" smtClean="0"/>
              <a:t>Τ</a:t>
            </a:r>
            <a:r>
              <a:rPr kumimoji="1" lang="en-US" altLang="ja-JP" sz="1600" dirty="0" smtClean="0"/>
              <a:t>Hz]</a:t>
            </a:r>
            <a:endParaRPr kumimoji="1" lang="ja-JP" altLang="en-US" sz="1600" dirty="0"/>
          </a:p>
        </p:txBody>
      </p:sp>
      <p:cxnSp>
        <p:nvCxnSpPr>
          <p:cNvPr id="112" name="直線矢印コネクタ 111"/>
          <p:cNvCxnSpPr/>
          <p:nvPr/>
        </p:nvCxnSpPr>
        <p:spPr>
          <a:xfrm>
            <a:off x="803679" y="5746362"/>
            <a:ext cx="2913355"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50" name="テキスト ボックス 49"/>
          <p:cNvSpPr txBox="1"/>
          <p:nvPr/>
        </p:nvSpPr>
        <p:spPr>
          <a:xfrm>
            <a:off x="4448944" y="3933056"/>
            <a:ext cx="1577786" cy="400110"/>
          </a:xfrm>
          <a:prstGeom prst="rect">
            <a:avLst/>
          </a:prstGeom>
          <a:solidFill>
            <a:srgbClr val="FF0000"/>
          </a:solidFill>
        </p:spPr>
        <p:txBody>
          <a:bodyPr wrap="square" rtlCol="0">
            <a:spAutoFit/>
          </a:bodyPr>
          <a:lstStyle/>
          <a:p>
            <a:pPr algn="ctr"/>
            <a:r>
              <a:rPr lang="en-US" altLang="ja-JP" sz="2000" b="1" dirty="0" smtClean="0">
                <a:solidFill>
                  <a:schemeClr val="bg1"/>
                </a:solidFill>
              </a:rPr>
              <a:t>Fluctuated!</a:t>
            </a:r>
            <a:endParaRPr kumimoji="1" lang="ja-JP" altLang="en-US" sz="2000" b="1" dirty="0">
              <a:solidFill>
                <a:schemeClr val="bg1"/>
              </a:solidFill>
            </a:endParaRPr>
          </a:p>
        </p:txBody>
      </p:sp>
      <p:sp>
        <p:nvSpPr>
          <p:cNvPr id="51" name="円/楕円 50"/>
          <p:cNvSpPr/>
          <p:nvPr/>
        </p:nvSpPr>
        <p:spPr bwMode="auto">
          <a:xfrm>
            <a:off x="4575175" y="4372872"/>
            <a:ext cx="1213220" cy="806824"/>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109553345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159568" y="-27384"/>
            <a:ext cx="10065568" cy="836712"/>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8" name="Rectangle 2"/>
          <p:cNvSpPr txBox="1">
            <a:spLocks noChangeArrowheads="1"/>
          </p:cNvSpPr>
          <p:nvPr/>
        </p:nvSpPr>
        <p:spPr bwMode="auto">
          <a:xfrm>
            <a:off x="0" y="36938"/>
            <a:ext cx="9906000" cy="6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800" dirty="0" smtClean="0">
                <a:cs typeface="ヒラギノ丸ゴ ProN W4"/>
              </a:rPr>
              <a:t>Adaptive sampling method</a:t>
            </a:r>
            <a:endParaRPr lang="en-US" altLang="ja-JP" sz="4800" dirty="0">
              <a:cs typeface="ヒラギノ丸ゴ ProN W4"/>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069" y="4827905"/>
            <a:ext cx="3127048" cy="10238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013" y="2012693"/>
            <a:ext cx="3586917" cy="1608793"/>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0705" y="1985459"/>
            <a:ext cx="4112782" cy="1878969"/>
          </a:xfrm>
          <a:prstGeom prst="rect">
            <a:avLst/>
          </a:prstGeom>
        </p:spPr>
      </p:pic>
      <p:sp>
        <p:nvSpPr>
          <p:cNvPr id="385" name="下矢印 384"/>
          <p:cNvSpPr/>
          <p:nvPr/>
        </p:nvSpPr>
        <p:spPr>
          <a:xfrm>
            <a:off x="2132634" y="3846980"/>
            <a:ext cx="756202" cy="747860"/>
          </a:xfrm>
          <a:prstGeom prst="downArrow">
            <a:avLst>
              <a:gd name="adj1" fmla="val 43251"/>
              <a:gd name="adj2" fmla="val 589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テキスト ボックス 385"/>
          <p:cNvSpPr txBox="1"/>
          <p:nvPr/>
        </p:nvSpPr>
        <p:spPr>
          <a:xfrm>
            <a:off x="2944981" y="4174486"/>
            <a:ext cx="2396173" cy="707886"/>
          </a:xfrm>
          <a:prstGeom prst="rect">
            <a:avLst/>
          </a:prstGeom>
          <a:noFill/>
        </p:spPr>
        <p:txBody>
          <a:bodyPr wrap="square" rtlCol="0">
            <a:spAutoFit/>
          </a:bodyPr>
          <a:lstStyle/>
          <a:p>
            <a:r>
              <a:rPr kumimoji="1" lang="en-US" altLang="ja-JP" sz="2000" dirty="0" smtClean="0">
                <a:solidFill>
                  <a:srgbClr val="FF0000"/>
                </a:solidFill>
                <a:latin typeface="Times New Roman" panose="02020603050405020304" pitchFamily="18" charset="0"/>
                <a:cs typeface="Times New Roman" panose="02020603050405020304" pitchFamily="18" charset="0"/>
              </a:rPr>
              <a:t>Temporal waveform is still distorted!!</a:t>
            </a:r>
            <a:endParaRPr kumimoji="1" lang="ja-JP" altLang="en-US" sz="2000" dirty="0">
              <a:solidFill>
                <a:srgbClr val="FF0000"/>
              </a:solidFill>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5932285" y="992922"/>
            <a:ext cx="3613442" cy="707886"/>
          </a:xfrm>
          <a:prstGeom prst="rect">
            <a:avLst/>
          </a:prstGeom>
          <a:noFill/>
        </p:spPr>
        <p:txBody>
          <a:bodyPr wrap="square" rtlCol="0">
            <a:spAutoFit/>
          </a:bodyPr>
          <a:lstStyle/>
          <a:p>
            <a:pPr algn="ctr"/>
            <a:r>
              <a:rPr kumimoji="1" lang="en-US" altLang="ja-JP" sz="2000" b="1" i="1" dirty="0" smtClean="0">
                <a:solidFill>
                  <a:srgbClr val="FF0000"/>
                </a:solidFill>
              </a:rPr>
              <a:t>Proposed method</a:t>
            </a:r>
          </a:p>
          <a:p>
            <a:pPr algn="ctr"/>
            <a:r>
              <a:rPr lang="en-US" altLang="ja-JP" sz="2000" b="1" i="1" dirty="0" smtClean="0">
                <a:solidFill>
                  <a:srgbClr val="FF0000"/>
                </a:solidFill>
              </a:rPr>
              <a:t>(Adaptive sampling)</a:t>
            </a:r>
            <a:endParaRPr kumimoji="1" lang="ja-JP" altLang="en-US" sz="2000" b="1" i="1" dirty="0">
              <a:solidFill>
                <a:srgbClr val="FF0000"/>
              </a:solidFill>
            </a:endParaRPr>
          </a:p>
        </p:txBody>
      </p:sp>
      <p:sp>
        <p:nvSpPr>
          <p:cNvPr id="22" name="テキスト ボックス 21"/>
          <p:cNvSpPr txBox="1"/>
          <p:nvPr/>
        </p:nvSpPr>
        <p:spPr>
          <a:xfrm>
            <a:off x="1671567" y="992922"/>
            <a:ext cx="3613442" cy="707886"/>
          </a:xfrm>
          <a:prstGeom prst="rect">
            <a:avLst/>
          </a:prstGeom>
          <a:noFill/>
        </p:spPr>
        <p:txBody>
          <a:bodyPr wrap="square" rtlCol="0">
            <a:spAutoFit/>
          </a:bodyPr>
          <a:lstStyle/>
          <a:p>
            <a:pPr algn="ctr"/>
            <a:r>
              <a:rPr lang="en-US" altLang="ja-JP" sz="2000" b="1" dirty="0"/>
              <a:t>C</a:t>
            </a:r>
            <a:r>
              <a:rPr kumimoji="1" lang="en-US" altLang="ja-JP" sz="2000" b="1" dirty="0" smtClean="0"/>
              <a:t>onventional method</a:t>
            </a:r>
          </a:p>
          <a:p>
            <a:pPr algn="ctr"/>
            <a:r>
              <a:rPr lang="en-US" altLang="ja-JP" sz="2000" b="1" dirty="0" smtClean="0"/>
              <a:t>(constant sampling)</a:t>
            </a:r>
            <a:endParaRPr kumimoji="1" lang="ja-JP" altLang="en-US" sz="2000" b="1" dirty="0"/>
          </a:p>
        </p:txBody>
      </p:sp>
      <p:pic>
        <p:nvPicPr>
          <p:cNvPr id="381" name="図 380"/>
          <p:cNvPicPr>
            <a:picLocks noChangeAspect="1"/>
          </p:cNvPicPr>
          <p:nvPr/>
        </p:nvPicPr>
        <p:blipFill rotWithShape="1">
          <a:blip r:embed="rId6" cstate="print">
            <a:extLst>
              <a:ext uri="{28A0092B-C50C-407E-A947-70E740481C1C}">
                <a14:useLocalDpi xmlns:a14="http://schemas.microsoft.com/office/drawing/2010/main" val="0"/>
              </a:ext>
            </a:extLst>
          </a:blip>
          <a:srcRect r="24658"/>
          <a:stretch/>
        </p:blipFill>
        <p:spPr>
          <a:xfrm>
            <a:off x="5955358" y="4753430"/>
            <a:ext cx="3469998" cy="1117708"/>
          </a:xfrm>
          <a:prstGeom prst="rect">
            <a:avLst/>
          </a:prstGeom>
        </p:spPr>
      </p:pic>
      <p:sp>
        <p:nvSpPr>
          <p:cNvPr id="384" name="テキスト ボックス 383"/>
          <p:cNvSpPr txBox="1"/>
          <p:nvPr/>
        </p:nvSpPr>
        <p:spPr>
          <a:xfrm>
            <a:off x="6902194" y="4132282"/>
            <a:ext cx="2745729" cy="707886"/>
          </a:xfrm>
          <a:prstGeom prst="rect">
            <a:avLst/>
          </a:prstGeom>
          <a:noFill/>
        </p:spPr>
        <p:txBody>
          <a:bodyPr wrap="square" rtlCol="0">
            <a:spAutoFit/>
          </a:bodyPr>
          <a:lstStyle/>
          <a:p>
            <a:pPr algn="ctr"/>
            <a:r>
              <a:rPr kumimoji="1" lang="en-US" altLang="ja-JP" sz="2000" b="1" dirty="0" smtClean="0">
                <a:solidFill>
                  <a:srgbClr val="00B050"/>
                </a:solidFill>
                <a:latin typeface="Times New Roman" panose="02020603050405020304" pitchFamily="18" charset="0"/>
                <a:cs typeface="Times New Roman" panose="02020603050405020304" pitchFamily="18" charset="0"/>
              </a:rPr>
              <a:t>linearity of time scale</a:t>
            </a:r>
          </a:p>
          <a:p>
            <a:pPr algn="ctr"/>
            <a:r>
              <a:rPr kumimoji="1" lang="en-US" altLang="ja-JP" sz="2000" b="1" dirty="0" smtClean="0">
                <a:solidFill>
                  <a:srgbClr val="00B050"/>
                </a:solidFill>
                <a:latin typeface="Times New Roman" panose="02020603050405020304" pitchFamily="18" charset="0"/>
                <a:cs typeface="Times New Roman" panose="02020603050405020304" pitchFamily="18" charset="0"/>
              </a:rPr>
              <a:t> is recovered!!</a:t>
            </a:r>
            <a:endParaRPr kumimoji="1" lang="ja-JP" altLang="en-US" sz="2000" b="1" dirty="0">
              <a:solidFill>
                <a:srgbClr val="00B050"/>
              </a:solidFill>
              <a:latin typeface="Times New Roman" panose="02020603050405020304" pitchFamily="18" charset="0"/>
              <a:cs typeface="Times New Roman" panose="02020603050405020304" pitchFamily="18" charset="0"/>
            </a:endParaRPr>
          </a:p>
        </p:txBody>
      </p:sp>
      <p:sp>
        <p:nvSpPr>
          <p:cNvPr id="61" name="角丸四角形 60"/>
          <p:cNvSpPr/>
          <p:nvPr/>
        </p:nvSpPr>
        <p:spPr bwMode="auto">
          <a:xfrm>
            <a:off x="5564763" y="1772816"/>
            <a:ext cx="4180128" cy="4177818"/>
          </a:xfrm>
          <a:prstGeom prst="roundRect">
            <a:avLst>
              <a:gd name="adj" fmla="val 8100"/>
            </a:avLst>
          </a:prstGeom>
          <a:noFill/>
          <a:ln w="25400" cap="flat" cmpd="sng" algn="ctr">
            <a:solidFill>
              <a:schemeClr val="tx1"/>
            </a:solidFill>
            <a:prstDash val="solid"/>
            <a:round/>
            <a:headEnd type="none" w="med" len="med"/>
            <a:tailEnd type="none" w="med" len="med"/>
          </a:ln>
          <a:effectLst>
            <a:outerShdw blurRad="88900" dir="2400000" sx="99000" sy="99000" algn="tl" rotWithShape="0">
              <a:prstClr val="black"/>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9" name="テキスト ボックス 28"/>
          <p:cNvSpPr txBox="1"/>
          <p:nvPr/>
        </p:nvSpPr>
        <p:spPr>
          <a:xfrm>
            <a:off x="2391131" y="3555228"/>
            <a:ext cx="3111807" cy="369332"/>
          </a:xfrm>
          <a:prstGeom prst="rect">
            <a:avLst/>
          </a:prstGeom>
          <a:noFill/>
        </p:spPr>
        <p:txBody>
          <a:bodyPr wrap="square" rtlCol="0">
            <a:spAutoFit/>
          </a:bodyPr>
          <a:lstStyle/>
          <a:p>
            <a:pPr algn="ctr"/>
            <a:r>
              <a:rPr kumimoji="1" lang="en-US" altLang="ja-JP" b="1" dirty="0" smtClean="0">
                <a:latin typeface="Times New Roman" panose="02020603050405020304" pitchFamily="18" charset="0"/>
                <a:cs typeface="Times New Roman" panose="02020603050405020304" pitchFamily="18" charset="0"/>
              </a:rPr>
              <a:t>Constant clock</a:t>
            </a:r>
            <a:endParaRPr kumimoji="1" lang="ja-JP" altLang="en-US" b="1" dirty="0">
              <a:latin typeface="Times New Roman" panose="02020603050405020304" pitchFamily="18" charset="0"/>
              <a:cs typeface="Times New Roman" panose="02020603050405020304" pitchFamily="18" charset="0"/>
            </a:endParaRPr>
          </a:p>
        </p:txBody>
      </p:sp>
      <p:sp>
        <p:nvSpPr>
          <p:cNvPr id="30" name="テキスト ボックス 29"/>
          <p:cNvSpPr txBox="1"/>
          <p:nvPr/>
        </p:nvSpPr>
        <p:spPr>
          <a:xfrm>
            <a:off x="6783619" y="3473397"/>
            <a:ext cx="3111807" cy="646331"/>
          </a:xfrm>
          <a:prstGeom prst="rect">
            <a:avLst/>
          </a:prstGeom>
          <a:noFill/>
        </p:spPr>
        <p:txBody>
          <a:bodyPr wrap="square" rtlCol="0">
            <a:spAutoFit/>
          </a:bodyPr>
          <a:lstStyle/>
          <a:p>
            <a:pPr algn="ctr"/>
            <a:r>
              <a:rPr kumimoji="1" lang="en-US" altLang="ja-JP" b="1" i="1" dirty="0" smtClean="0">
                <a:solidFill>
                  <a:srgbClr val="FF0000"/>
                </a:solidFill>
                <a:latin typeface="Times New Roman" panose="02020603050405020304" pitchFamily="18" charset="0"/>
                <a:cs typeface="Times New Roman" panose="02020603050405020304" pitchFamily="18" charset="0"/>
              </a:rPr>
              <a:t>Adaptive clock</a:t>
            </a:r>
          </a:p>
          <a:p>
            <a:pPr algn="ctr"/>
            <a:r>
              <a:rPr lang="en-US" altLang="ja-JP" b="1" i="1" dirty="0" smtClean="0">
                <a:solidFill>
                  <a:srgbClr val="FF0000"/>
                </a:solidFill>
                <a:latin typeface="Times New Roman" panose="02020603050405020304" pitchFamily="18" charset="0"/>
                <a:cs typeface="Times New Roman" panose="02020603050405020304" pitchFamily="18" charset="0"/>
              </a:rPr>
              <a:t>reflecting timing jitter</a:t>
            </a:r>
            <a:endParaRPr kumimoji="1" lang="ja-JP" altLang="en-US" b="1" dirty="0">
              <a:solidFill>
                <a:srgbClr val="FF0000"/>
              </a:solidFill>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83089" y="2278613"/>
            <a:ext cx="2116859" cy="646331"/>
          </a:xfrm>
          <a:prstGeom prst="rect">
            <a:avLst/>
          </a:prstGeom>
          <a:noFill/>
        </p:spPr>
        <p:txBody>
          <a:bodyPr wrap="square" rtlCol="0">
            <a:spAutoFit/>
          </a:bodyPr>
          <a:lstStyle/>
          <a:p>
            <a:pPr algn="ctr"/>
            <a:r>
              <a:rPr kumimoji="1" lang="en-US" altLang="ja-JP" b="1" dirty="0" smtClean="0">
                <a:solidFill>
                  <a:schemeClr val="accent2"/>
                </a:solidFill>
              </a:rPr>
              <a:t>Sampled</a:t>
            </a:r>
            <a:r>
              <a:rPr lang="ja-JP" altLang="en-US" b="1" dirty="0">
                <a:solidFill>
                  <a:schemeClr val="accent2"/>
                </a:solidFill>
              </a:rPr>
              <a:t> </a:t>
            </a:r>
            <a:r>
              <a:rPr lang="en-US" altLang="ja-JP" b="1" dirty="0" smtClean="0">
                <a:solidFill>
                  <a:schemeClr val="accent2"/>
                </a:solidFill>
              </a:rPr>
              <a:t>signal by ASOPS</a:t>
            </a:r>
            <a:endParaRPr kumimoji="1" lang="ja-JP" altLang="en-US" b="1" dirty="0">
              <a:solidFill>
                <a:schemeClr val="accent2"/>
              </a:solidFill>
            </a:endParaRPr>
          </a:p>
        </p:txBody>
      </p:sp>
      <p:sp>
        <p:nvSpPr>
          <p:cNvPr id="23" name="テキスト ボックス 22"/>
          <p:cNvSpPr txBox="1"/>
          <p:nvPr/>
        </p:nvSpPr>
        <p:spPr>
          <a:xfrm>
            <a:off x="278275" y="5092072"/>
            <a:ext cx="1297150" cy="707886"/>
          </a:xfrm>
          <a:prstGeom prst="rect">
            <a:avLst/>
          </a:prstGeom>
          <a:noFill/>
        </p:spPr>
        <p:txBody>
          <a:bodyPr wrap="none" rtlCol="0">
            <a:spAutoFit/>
          </a:bodyPr>
          <a:lstStyle/>
          <a:p>
            <a:pPr algn="ctr"/>
            <a:r>
              <a:rPr kumimoji="1" lang="en-US" altLang="ja-JP" sz="2000" b="1" dirty="0" smtClean="0">
                <a:solidFill>
                  <a:schemeClr val="accent2"/>
                </a:solidFill>
              </a:rPr>
              <a:t>Acquired</a:t>
            </a:r>
          </a:p>
          <a:p>
            <a:pPr algn="ctr"/>
            <a:r>
              <a:rPr lang="en-US" altLang="ja-JP" sz="2000" b="1" dirty="0" smtClean="0">
                <a:solidFill>
                  <a:schemeClr val="accent2"/>
                </a:solidFill>
              </a:rPr>
              <a:t>signal</a:t>
            </a:r>
            <a:endParaRPr kumimoji="1" lang="ja-JP" altLang="en-US" sz="2000" b="1" dirty="0">
              <a:solidFill>
                <a:schemeClr val="accent2"/>
              </a:solidFill>
            </a:endParaRPr>
          </a:p>
        </p:txBody>
      </p:sp>
      <p:sp>
        <p:nvSpPr>
          <p:cNvPr id="24" name="テキスト ボックス 23"/>
          <p:cNvSpPr txBox="1"/>
          <p:nvPr/>
        </p:nvSpPr>
        <p:spPr>
          <a:xfrm>
            <a:off x="-33749" y="3132782"/>
            <a:ext cx="1967205" cy="646331"/>
          </a:xfrm>
          <a:prstGeom prst="rect">
            <a:avLst/>
          </a:prstGeom>
          <a:noFill/>
        </p:spPr>
        <p:txBody>
          <a:bodyPr wrap="none" rtlCol="0">
            <a:spAutoFit/>
          </a:bodyPr>
          <a:lstStyle/>
          <a:p>
            <a:pPr algn="ctr"/>
            <a:r>
              <a:rPr kumimoji="1" lang="en-US" altLang="ja-JP" b="1" dirty="0" smtClean="0">
                <a:solidFill>
                  <a:schemeClr val="accent2"/>
                </a:solidFill>
              </a:rPr>
              <a:t>Data acquisition</a:t>
            </a:r>
          </a:p>
          <a:p>
            <a:pPr algn="ctr"/>
            <a:r>
              <a:rPr lang="en-US" altLang="ja-JP" b="1" dirty="0" smtClean="0">
                <a:solidFill>
                  <a:schemeClr val="accent2"/>
                </a:solidFill>
              </a:rPr>
              <a:t>timing</a:t>
            </a:r>
            <a:endParaRPr kumimoji="1" lang="ja-JP" altLang="en-US" b="1" dirty="0">
              <a:solidFill>
                <a:schemeClr val="accent2"/>
              </a:solidFill>
            </a:endParaRPr>
          </a:p>
        </p:txBody>
      </p:sp>
      <p:sp>
        <p:nvSpPr>
          <p:cNvPr id="31" name="下矢印 30"/>
          <p:cNvSpPr/>
          <p:nvPr/>
        </p:nvSpPr>
        <p:spPr>
          <a:xfrm>
            <a:off x="6084501" y="3764026"/>
            <a:ext cx="848611" cy="839250"/>
          </a:xfrm>
          <a:prstGeom prst="downArrow">
            <a:avLst>
              <a:gd name="adj1" fmla="val 43251"/>
              <a:gd name="adj2" fmla="val 589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p:cNvSpPr/>
          <p:nvPr/>
        </p:nvSpPr>
        <p:spPr>
          <a:xfrm>
            <a:off x="6076992" y="755343"/>
            <a:ext cx="3772553" cy="307777"/>
          </a:xfrm>
          <a:prstGeom prst="rect">
            <a:avLst/>
          </a:prstGeom>
        </p:spPr>
        <p:txBody>
          <a:bodyPr wrap="square">
            <a:spAutoFit/>
          </a:bodyPr>
          <a:lstStyle/>
          <a:p>
            <a:r>
              <a:rPr lang="fi-FI" altLang="ja-JP" sz="1400" dirty="0" err="1" smtClean="0"/>
              <a:t>Ref</a:t>
            </a:r>
            <a:r>
              <a:rPr lang="fi-FI" altLang="ja-JP" sz="1400" dirty="0" smtClean="0"/>
              <a:t>) T</a:t>
            </a:r>
            <a:r>
              <a:rPr lang="fi-FI" altLang="ja-JP" sz="1400" dirty="0"/>
              <a:t>. </a:t>
            </a:r>
            <a:r>
              <a:rPr lang="fi-FI" altLang="ja-JP" sz="1400" dirty="0" smtClean="0"/>
              <a:t>Ideguchi, </a:t>
            </a:r>
            <a:r>
              <a:rPr lang="en-US" altLang="ja-JP" sz="1400" dirty="0"/>
              <a:t>Nat. Comm., </a:t>
            </a:r>
            <a:r>
              <a:rPr lang="en-US" altLang="ja-JP" sz="1400" b="1" dirty="0"/>
              <a:t>5</a:t>
            </a:r>
            <a:r>
              <a:rPr lang="en-US" altLang="ja-JP" sz="1400" dirty="0"/>
              <a:t>, 3375 (2014).</a:t>
            </a:r>
            <a:endParaRPr lang="ja-JP" altLang="en-US" sz="1400" dirty="0"/>
          </a:p>
        </p:txBody>
      </p:sp>
      <p:sp>
        <p:nvSpPr>
          <p:cNvPr id="8" name="テキスト ボックス 7"/>
          <p:cNvSpPr txBox="1"/>
          <p:nvPr/>
        </p:nvSpPr>
        <p:spPr>
          <a:xfrm>
            <a:off x="-22071" y="5994820"/>
            <a:ext cx="9917498" cy="954107"/>
          </a:xfrm>
          <a:prstGeom prst="rect">
            <a:avLst/>
          </a:prstGeom>
          <a:solidFill>
            <a:srgbClr val="FFFF00"/>
          </a:solidFill>
        </p:spPr>
        <p:txBody>
          <a:bodyPr wrap="square" rtlCol="0">
            <a:spAutoFit/>
          </a:bodyPr>
          <a:lstStyle/>
          <a:p>
            <a:pPr algn="ctr"/>
            <a:r>
              <a:rPr kumimoji="1" lang="en-US" altLang="ja-JP" sz="2800" b="1" dirty="0" smtClean="0">
                <a:solidFill>
                  <a:srgbClr val="FF0000"/>
                </a:solidFill>
              </a:rPr>
              <a:t>Adaptive clock can be generated by beat signal between dual </a:t>
            </a:r>
            <a:r>
              <a:rPr kumimoji="1" lang="el-GR" altLang="ja-JP" sz="2800" b="1" dirty="0" smtClean="0">
                <a:solidFill>
                  <a:srgbClr val="FF0000"/>
                </a:solidFill>
              </a:rPr>
              <a:t>Τ</a:t>
            </a:r>
            <a:r>
              <a:rPr kumimoji="1" lang="en-US" altLang="ja-JP" sz="2800" b="1" dirty="0" smtClean="0">
                <a:solidFill>
                  <a:srgbClr val="FF0000"/>
                </a:solidFill>
              </a:rPr>
              <a:t>Hz combs!!</a:t>
            </a:r>
            <a:endParaRPr kumimoji="1" lang="ja-JP" altLang="en-US" sz="2800" b="1" dirty="0">
              <a:solidFill>
                <a:srgbClr val="FF0000"/>
              </a:solidFill>
            </a:endParaRPr>
          </a:p>
        </p:txBody>
      </p:sp>
      <p:sp>
        <p:nvSpPr>
          <p:cNvPr id="6" name="スライド番号プレースホルダー 5"/>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8</a:t>
            </a:fld>
            <a:endParaRPr kumimoji="1" lang="ja-JP" altLang="en-US" dirty="0"/>
          </a:p>
        </p:txBody>
      </p:sp>
    </p:spTree>
    <p:extLst>
      <p:ext uri="{BB962C8B-B14F-4D97-AF65-F5344CB8AC3E}">
        <p14:creationId xmlns:p14="http://schemas.microsoft.com/office/powerpoint/2010/main" val="14119130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直線コネクタ 68"/>
          <p:cNvCxnSpPr/>
          <p:nvPr/>
        </p:nvCxnSpPr>
        <p:spPr>
          <a:xfrm flipH="1">
            <a:off x="1120449" y="3773341"/>
            <a:ext cx="319198" cy="21045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正方形/長方形 72"/>
              <p:cNvSpPr/>
              <p:nvPr/>
            </p:nvSpPr>
            <p:spPr>
              <a:xfrm>
                <a:off x="532598" y="3926827"/>
                <a:ext cx="990912" cy="39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00B050"/>
                              </a:solidFill>
                              <a:latin typeface="Cambria Math"/>
                            </a:rPr>
                          </m:ctrlPr>
                        </m:sSubPr>
                        <m:e>
                          <m:r>
                            <a:rPr lang="en-US" altLang="ja-JP" b="1" i="1">
                              <a:solidFill>
                                <a:srgbClr val="00B050"/>
                              </a:solidFill>
                              <a:latin typeface="Cambria Math"/>
                            </a:rPr>
                            <m:t>𝒎𝒇</m:t>
                          </m:r>
                        </m:e>
                        <m:sub>
                          <m:r>
                            <a:rPr lang="en-US" altLang="ja-JP" b="1" i="1">
                              <a:solidFill>
                                <a:srgbClr val="00B050"/>
                              </a:solidFill>
                              <a:latin typeface="Cambria Math"/>
                            </a:rPr>
                            <m:t>𝒓𝒆𝒑</m:t>
                          </m:r>
                          <m:r>
                            <a:rPr lang="en-US" altLang="ja-JP" b="1" i="1" smtClean="0">
                              <a:solidFill>
                                <a:srgbClr val="00B050"/>
                              </a:solidFill>
                              <a:latin typeface="Cambria Math"/>
                            </a:rPr>
                            <m:t>𝟏</m:t>
                          </m:r>
                        </m:sub>
                      </m:sSub>
                    </m:oMath>
                  </m:oMathPara>
                </a14:m>
                <a:endParaRPr lang="ja-JP" altLang="en-US" b="1" dirty="0">
                  <a:solidFill>
                    <a:srgbClr val="00B050"/>
                  </a:solidFill>
                </a:endParaRPr>
              </a:p>
            </p:txBody>
          </p:sp>
        </mc:Choice>
        <mc:Fallback xmlns="">
          <p:sp>
            <p:nvSpPr>
              <p:cNvPr id="73" name="正方形/長方形 72"/>
              <p:cNvSpPr>
                <a:spLocks noRot="1" noChangeAspect="1" noMove="1" noResize="1" noEditPoints="1" noAdjustHandles="1" noChangeArrowheads="1" noChangeShapeType="1" noTextEdit="1"/>
              </p:cNvSpPr>
              <p:nvPr/>
            </p:nvSpPr>
            <p:spPr>
              <a:xfrm>
                <a:off x="532598" y="3926827"/>
                <a:ext cx="990912" cy="394210"/>
              </a:xfrm>
              <a:prstGeom prst="rect">
                <a:avLst/>
              </a:prstGeom>
              <a:blipFill rotWithShape="1">
                <a:blip r:embed="rId3"/>
                <a:stretch>
                  <a:fillRect b="-6154"/>
                </a:stretch>
              </a:blipFill>
            </p:spPr>
            <p:txBody>
              <a:bodyPr/>
              <a:lstStyle/>
              <a:p>
                <a:r>
                  <a:rPr lang="ja-JP" altLang="en-US">
                    <a:noFill/>
                  </a:rPr>
                  <a:t> </a:t>
                </a:r>
              </a:p>
            </p:txBody>
          </p:sp>
        </mc:Fallback>
      </mc:AlternateContent>
      <p:cxnSp>
        <p:nvCxnSpPr>
          <p:cNvPr id="64" name="直線コネクタ 63"/>
          <p:cNvCxnSpPr/>
          <p:nvPr/>
        </p:nvCxnSpPr>
        <p:spPr>
          <a:xfrm flipH="1">
            <a:off x="1259465" y="6340849"/>
            <a:ext cx="273720" cy="18047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530468" y="3213270"/>
            <a:ext cx="63855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cxnSp>
        <p:nvCxnSpPr>
          <p:cNvPr id="89" name="直線矢印コネクタ 88"/>
          <p:cNvCxnSpPr/>
          <p:nvPr/>
        </p:nvCxnSpPr>
        <p:spPr>
          <a:xfrm flipV="1">
            <a:off x="4856148" y="1784553"/>
            <a:ext cx="0" cy="148546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a:xfrm>
            <a:off x="4867422" y="3252664"/>
            <a:ext cx="4540539"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9" name="テキスト ボックス 98"/>
          <p:cNvSpPr txBox="1"/>
          <p:nvPr/>
        </p:nvSpPr>
        <p:spPr>
          <a:xfrm>
            <a:off x="8869961" y="2860361"/>
            <a:ext cx="130962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MHz</a:t>
            </a:r>
          </a:p>
        </p:txBody>
      </p:sp>
      <p:cxnSp>
        <p:nvCxnSpPr>
          <p:cNvPr id="91" name="直線コネクタ 90"/>
          <p:cNvCxnSpPr/>
          <p:nvPr/>
        </p:nvCxnSpPr>
        <p:spPr>
          <a:xfrm>
            <a:off x="5790804" y="2312642"/>
            <a:ext cx="0" cy="921662"/>
          </a:xfrm>
          <a:prstGeom prst="line">
            <a:avLst/>
          </a:prstGeom>
          <a:ln w="76200">
            <a:solidFill>
              <a:srgbClr val="00B050"/>
            </a:solidFill>
          </a:ln>
        </p:spPr>
        <p:style>
          <a:lnRef idx="1">
            <a:schemeClr val="dk1"/>
          </a:lnRef>
          <a:fillRef idx="0">
            <a:schemeClr val="dk1"/>
          </a:fillRef>
          <a:effectRef idx="0">
            <a:schemeClr val="dk1"/>
          </a:effectRef>
          <a:fontRef idx="minor">
            <a:schemeClr val="tx1"/>
          </a:fontRef>
        </p:style>
      </p:cxnSp>
      <p:cxnSp>
        <p:nvCxnSpPr>
          <p:cNvPr id="80" name="直線コネクタ 79"/>
          <p:cNvCxnSpPr/>
          <p:nvPr/>
        </p:nvCxnSpPr>
        <p:spPr>
          <a:xfrm>
            <a:off x="8738109" y="2080854"/>
            <a:ext cx="0" cy="1156561"/>
          </a:xfrm>
          <a:prstGeom prst="line">
            <a:avLst/>
          </a:prstGeom>
          <a:ln w="444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82" name="テキスト ボックス 81"/>
          <p:cNvSpPr txBox="1"/>
          <p:nvPr/>
        </p:nvSpPr>
        <p:spPr>
          <a:xfrm>
            <a:off x="8312452" y="3210700"/>
            <a:ext cx="889020" cy="338554"/>
          </a:xfrm>
          <a:prstGeom prst="rect">
            <a:avLst/>
          </a:prstGeom>
          <a:noFill/>
        </p:spPr>
        <p:txBody>
          <a:bodyPr wrap="square" rtlCol="0">
            <a:spAutoFit/>
          </a:bodyPr>
          <a:lstStyle/>
          <a:p>
            <a:pPr algn="ctr"/>
            <a:r>
              <a:rPr kumimoji="1" lang="en-US" altLang="ja-JP" sz="1600" b="1" i="1" dirty="0" smtClean="0">
                <a:latin typeface="Times New Roman" pitchFamily="18" charset="0"/>
                <a:ea typeface="ＭＳ 明朝" pitchFamily="17" charset="-128"/>
                <a:cs typeface="Times New Roman" pitchFamily="18" charset="0"/>
              </a:rPr>
              <a:t>f</a:t>
            </a:r>
            <a:r>
              <a:rPr kumimoji="1" lang="en-US" altLang="ja-JP" sz="1600" b="1" i="1" baseline="-25000" dirty="0" smtClean="0">
                <a:latin typeface="Times New Roman" pitchFamily="18" charset="0"/>
                <a:ea typeface="ＭＳ 明朝" pitchFamily="17" charset="-128"/>
                <a:cs typeface="Times New Roman" pitchFamily="18" charset="0"/>
              </a:rPr>
              <a:t>rep1</a:t>
            </a:r>
            <a:endParaRPr kumimoji="1" lang="ja-JP" altLang="en-US" sz="1600" b="1" i="1" baseline="-25000" dirty="0">
              <a:latin typeface="Times New Roman" pitchFamily="18" charset="0"/>
              <a:ea typeface="ＭＳ 明朝" pitchFamily="17" charset="-128"/>
              <a:cs typeface="Times New Roman" pitchFamily="18" charset="0"/>
            </a:endParaRPr>
          </a:p>
        </p:txBody>
      </p:sp>
      <mc:AlternateContent xmlns:mc="http://schemas.openxmlformats.org/markup-compatibility/2006" xmlns:a14="http://schemas.microsoft.com/office/drawing/2010/main">
        <mc:Choice Requires="a14">
          <p:sp>
            <p:nvSpPr>
              <p:cNvPr id="111" name="テキスト ボックス 110"/>
              <p:cNvSpPr txBox="1"/>
              <p:nvPr/>
            </p:nvSpPr>
            <p:spPr>
              <a:xfrm>
                <a:off x="4477080" y="6145217"/>
                <a:ext cx="2327323" cy="7353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sz="2000" b="1" i="1" smtClean="0">
                              <a:latin typeface="Cambria Math"/>
                            </a:rPr>
                          </m:ctrlPr>
                        </m:sSubPr>
                        <m:e>
                          <m:r>
                            <a:rPr lang="en-US" altLang="ja-JP" sz="2000" b="1" i="1">
                              <a:latin typeface="Cambria Math"/>
                            </a:rPr>
                            <m:t>𝒇</m:t>
                          </m:r>
                        </m:e>
                        <m:sub>
                          <m:r>
                            <a:rPr lang="en-US" altLang="ja-JP" sz="2000" b="1" i="1">
                              <a:latin typeface="Cambria Math"/>
                            </a:rPr>
                            <m:t>𝒃𝒆𝒂𝒕</m:t>
                          </m:r>
                          <m:r>
                            <a:rPr lang="en-US" altLang="ja-JP" sz="2000" b="1" i="1" smtClean="0">
                              <a:latin typeface="Cambria Math"/>
                            </a:rPr>
                            <m:t>𝟐</m:t>
                          </m:r>
                        </m:sub>
                      </m:sSub>
                    </m:oMath>
                  </m:oMathPara>
                </a14:m>
                <a:endParaRPr lang="en-US" altLang="ja-JP" sz="2000" b="1" i="1" dirty="0" smtClean="0">
                  <a:latin typeface="Cambria Math"/>
                </a:endParaRPr>
              </a:p>
              <a:p>
                <a:pPr algn="ctr"/>
                <a14:m>
                  <m:oMathPara xmlns:m="http://schemas.openxmlformats.org/officeDocument/2006/math">
                    <m:oMathParaPr>
                      <m:jc m:val="centerGroup"/>
                    </m:oMathParaPr>
                    <m:oMath xmlns:m="http://schemas.openxmlformats.org/officeDocument/2006/math">
                      <m:r>
                        <a:rPr lang="en-US" altLang="ja-JP" sz="2000" b="1" i="1">
                          <a:latin typeface="Cambria Math"/>
                        </a:rPr>
                        <m:t>=</m:t>
                      </m:r>
                      <m:sSub>
                        <m:sSubPr>
                          <m:ctrlPr>
                            <a:rPr lang="en-US" altLang="ja-JP" sz="2000" b="1" i="1">
                              <a:latin typeface="Cambria Math"/>
                            </a:rPr>
                          </m:ctrlPr>
                        </m:sSubPr>
                        <m:e>
                          <m:sSub>
                            <m:sSubPr>
                              <m:ctrlPr>
                                <a:rPr lang="en-US" altLang="ja-JP" sz="2000" b="1" i="1">
                                  <a:latin typeface="Cambria Math"/>
                                </a:rPr>
                              </m:ctrlPr>
                            </m:sSubPr>
                            <m:e>
                              <m:r>
                                <a:rPr lang="en-US" altLang="ja-JP" sz="2000" b="1" i="1">
                                  <a:latin typeface="Cambria Math"/>
                                </a:rPr>
                                <m:t>𝒇</m:t>
                              </m:r>
                            </m:e>
                            <m:sub>
                              <m:r>
                                <a:rPr lang="en-US" altLang="ja-JP" sz="2000" b="1" i="1">
                                  <a:latin typeface="Cambria Math"/>
                                </a:rPr>
                                <m:t>𝑪𝑾</m:t>
                              </m:r>
                            </m:sub>
                          </m:sSub>
                          <m:r>
                            <a:rPr lang="en-US" altLang="ja-JP" sz="2000" b="1" i="1">
                              <a:latin typeface="Cambria Math"/>
                            </a:rPr>
                            <m:t>−</m:t>
                          </m:r>
                          <m:r>
                            <a:rPr lang="en-US" altLang="ja-JP" sz="2000" b="1" i="1">
                              <a:latin typeface="Cambria Math"/>
                            </a:rPr>
                            <m:t>𝒎𝒇</m:t>
                          </m:r>
                        </m:e>
                        <m:sub>
                          <m:r>
                            <a:rPr lang="en-US" altLang="ja-JP" sz="2000" b="1" i="1">
                              <a:latin typeface="Cambria Math"/>
                            </a:rPr>
                            <m:t>𝒓𝒆𝒑</m:t>
                          </m:r>
                          <m:r>
                            <a:rPr lang="en-US" altLang="ja-JP" sz="2000" b="1" i="1">
                              <a:latin typeface="Cambria Math"/>
                            </a:rPr>
                            <m:t>𝟐</m:t>
                          </m:r>
                        </m:sub>
                      </m:sSub>
                    </m:oMath>
                  </m:oMathPara>
                </a14:m>
                <a:endParaRPr kumimoji="1" lang="en-US" altLang="ja-JP" sz="2000" b="1" i="1" baseline="-25000" dirty="0" smtClean="0">
                  <a:latin typeface="Times New Roman" pitchFamily="18" charset="0"/>
                  <a:ea typeface="ＭＳ 明朝" pitchFamily="17" charset="-128"/>
                  <a:cs typeface="Times New Roman" pitchFamily="18" charset="0"/>
                </a:endParaRPr>
              </a:p>
            </p:txBody>
          </p:sp>
        </mc:Choice>
        <mc:Fallback xmlns="">
          <p:sp>
            <p:nvSpPr>
              <p:cNvPr id="111" name="テキスト ボックス 110"/>
              <p:cNvSpPr txBox="1">
                <a:spLocks noRot="1" noChangeAspect="1" noMove="1" noResize="1" noEditPoints="1" noAdjustHandles="1" noChangeArrowheads="1" noChangeShapeType="1" noTextEdit="1"/>
              </p:cNvSpPr>
              <p:nvPr/>
            </p:nvSpPr>
            <p:spPr>
              <a:xfrm>
                <a:off x="4477080" y="6145217"/>
                <a:ext cx="2327323" cy="735394"/>
              </a:xfrm>
              <a:prstGeom prst="rect">
                <a:avLst/>
              </a:prstGeom>
              <a:blipFill rotWithShape="1">
                <a:blip r:embed="rId5"/>
                <a:stretch>
                  <a:fillRect b="-5785"/>
                </a:stretch>
              </a:blipFill>
            </p:spPr>
            <p:txBody>
              <a:bodyPr/>
              <a:lstStyle/>
              <a:p>
                <a:r>
                  <a:rPr lang="ja-JP" altLang="en-US">
                    <a:noFill/>
                  </a:rPr>
                  <a:t> </a:t>
                </a:r>
              </a:p>
            </p:txBody>
          </p:sp>
        </mc:Fallback>
      </mc:AlternateContent>
      <p:sp>
        <p:nvSpPr>
          <p:cNvPr id="112" name="テキスト ボックス 111"/>
          <p:cNvSpPr txBox="1"/>
          <p:nvPr/>
        </p:nvSpPr>
        <p:spPr>
          <a:xfrm>
            <a:off x="8490743" y="6126799"/>
            <a:ext cx="710730" cy="338554"/>
          </a:xfrm>
          <a:prstGeom prst="rect">
            <a:avLst/>
          </a:prstGeom>
          <a:noFill/>
        </p:spPr>
        <p:txBody>
          <a:bodyPr wrap="square" rtlCol="0">
            <a:spAutoFit/>
          </a:bodyPr>
          <a:lstStyle/>
          <a:p>
            <a:pPr algn="ctr"/>
            <a:r>
              <a:rPr kumimoji="1" lang="en-US" altLang="ja-JP" sz="1600" b="1" i="1" dirty="0" smtClean="0">
                <a:latin typeface="Times New Roman" pitchFamily="18" charset="0"/>
                <a:ea typeface="ＭＳ 明朝" pitchFamily="17" charset="-128"/>
                <a:cs typeface="Times New Roman" pitchFamily="18" charset="0"/>
              </a:rPr>
              <a:t>f</a:t>
            </a:r>
            <a:r>
              <a:rPr kumimoji="1" lang="en-US" altLang="ja-JP" sz="1600" b="1" i="1" baseline="-25000" dirty="0" smtClean="0">
                <a:latin typeface="Times New Roman" pitchFamily="18" charset="0"/>
                <a:ea typeface="ＭＳ 明朝" pitchFamily="17" charset="-128"/>
                <a:cs typeface="Times New Roman" pitchFamily="18" charset="0"/>
              </a:rPr>
              <a:t>rep2</a:t>
            </a:r>
            <a:endParaRPr kumimoji="1" lang="ja-JP" altLang="en-US" sz="1600" b="1" i="1" baseline="-25000" dirty="0">
              <a:latin typeface="Times New Roman" pitchFamily="18" charset="0"/>
              <a:ea typeface="ＭＳ 明朝" pitchFamily="17" charset="-128"/>
              <a:cs typeface="Times New Roman" pitchFamily="18" charset="0"/>
            </a:endParaRPr>
          </a:p>
        </p:txBody>
      </p:sp>
      <p:cxnSp>
        <p:nvCxnSpPr>
          <p:cNvPr id="124" name="直線矢印コネクタ 123"/>
          <p:cNvCxnSpPr/>
          <p:nvPr/>
        </p:nvCxnSpPr>
        <p:spPr>
          <a:xfrm flipV="1">
            <a:off x="4850789" y="4698477"/>
            <a:ext cx="0" cy="149709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5" name="直線矢印コネクタ 124"/>
          <p:cNvCxnSpPr/>
          <p:nvPr/>
        </p:nvCxnSpPr>
        <p:spPr>
          <a:xfrm>
            <a:off x="4853354" y="6177447"/>
            <a:ext cx="4555249"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7" name="直線コネクタ 126"/>
          <p:cNvCxnSpPr/>
          <p:nvPr/>
        </p:nvCxnSpPr>
        <p:spPr>
          <a:xfrm>
            <a:off x="7808976" y="2312642"/>
            <a:ext cx="0" cy="921662"/>
          </a:xfrm>
          <a:prstGeom prst="line">
            <a:avLst/>
          </a:prstGeom>
          <a:ln w="444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130" name="テキスト ボックス 129"/>
          <p:cNvSpPr txBox="1"/>
          <p:nvPr/>
        </p:nvSpPr>
        <p:spPr>
          <a:xfrm>
            <a:off x="6981890" y="3211514"/>
            <a:ext cx="1709221" cy="338554"/>
          </a:xfrm>
          <a:prstGeom prst="rect">
            <a:avLst/>
          </a:prstGeom>
          <a:noFill/>
        </p:spPr>
        <p:txBody>
          <a:bodyPr wrap="square" rtlCol="0">
            <a:spAutoFit/>
          </a:bodyPr>
          <a:lstStyle/>
          <a:p>
            <a:pPr algn="ctr"/>
            <a:r>
              <a:rPr lang="en-US" altLang="ja-JP" sz="1600" b="1" i="1" dirty="0">
                <a:latin typeface="Times New Roman" pitchFamily="18" charset="0"/>
                <a:ea typeface="ＭＳ 明朝" pitchFamily="17" charset="-128"/>
                <a:cs typeface="Times New Roman" pitchFamily="18" charset="0"/>
              </a:rPr>
              <a:t>f</a:t>
            </a:r>
            <a:r>
              <a:rPr kumimoji="1" lang="en-US" altLang="ja-JP" sz="1600" b="1" i="1" baseline="-25000" dirty="0" smtClean="0">
                <a:latin typeface="Times New Roman" pitchFamily="18" charset="0"/>
                <a:ea typeface="ＭＳ 明朝" pitchFamily="17" charset="-128"/>
                <a:cs typeface="Times New Roman" pitchFamily="18" charset="0"/>
              </a:rPr>
              <a:t>rep1 </a:t>
            </a:r>
            <a:r>
              <a:rPr kumimoji="1" lang="en-US" altLang="ja-JP" sz="1600" b="1" i="1" dirty="0" smtClean="0">
                <a:latin typeface="Times New Roman" pitchFamily="18" charset="0"/>
                <a:ea typeface="ＭＳ 明朝" pitchFamily="17" charset="-128"/>
                <a:cs typeface="Times New Roman" pitchFamily="18" charset="0"/>
              </a:rPr>
              <a:t>- </a:t>
            </a:r>
            <a:r>
              <a:rPr lang="en-US" altLang="ja-JP" sz="1600" b="1" i="1" dirty="0" smtClean="0">
                <a:latin typeface="Times New Roman" pitchFamily="18" charset="0"/>
                <a:ea typeface="ＭＳ 明朝" pitchFamily="17" charset="-128"/>
                <a:cs typeface="Times New Roman" pitchFamily="18" charset="0"/>
              </a:rPr>
              <a:t>f</a:t>
            </a:r>
            <a:r>
              <a:rPr lang="en-US" altLang="ja-JP" sz="1600" b="1" i="1" baseline="-25000" dirty="0" smtClean="0">
                <a:latin typeface="Times New Roman" pitchFamily="18" charset="0"/>
                <a:ea typeface="ＭＳ 明朝" pitchFamily="17" charset="-128"/>
                <a:cs typeface="Times New Roman" pitchFamily="18" charset="0"/>
              </a:rPr>
              <a:t>beat1</a:t>
            </a:r>
            <a:endParaRPr lang="en-US" altLang="ja-JP" sz="1600" b="1" i="1" baseline="-25000" dirty="0">
              <a:latin typeface="Times New Roman" pitchFamily="18" charset="0"/>
              <a:ea typeface="ＭＳ 明朝" pitchFamily="17" charset="-128"/>
              <a:cs typeface="Times New Roman" pitchFamily="18" charset="0"/>
            </a:endParaRPr>
          </a:p>
        </p:txBody>
      </p:sp>
      <p:cxnSp>
        <p:nvCxnSpPr>
          <p:cNvPr id="137" name="直線コネクタ 136"/>
          <p:cNvCxnSpPr/>
          <p:nvPr/>
        </p:nvCxnSpPr>
        <p:spPr>
          <a:xfrm>
            <a:off x="8837544" y="5002948"/>
            <a:ext cx="0" cy="1156561"/>
          </a:xfrm>
          <a:prstGeom prst="line">
            <a:avLst/>
          </a:prstGeom>
          <a:ln w="444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38" name="直線コネクタ 137"/>
          <p:cNvCxnSpPr/>
          <p:nvPr/>
        </p:nvCxnSpPr>
        <p:spPr>
          <a:xfrm>
            <a:off x="8121352" y="5237846"/>
            <a:ext cx="0" cy="921662"/>
          </a:xfrm>
          <a:prstGeom prst="line">
            <a:avLst/>
          </a:prstGeom>
          <a:ln w="444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139" name="テキスト ボックス 138"/>
          <p:cNvSpPr txBox="1"/>
          <p:nvPr/>
        </p:nvSpPr>
        <p:spPr>
          <a:xfrm>
            <a:off x="7101493" y="6120863"/>
            <a:ext cx="1709221" cy="502702"/>
          </a:xfrm>
          <a:prstGeom prst="rect">
            <a:avLst/>
          </a:prstGeom>
          <a:noFill/>
        </p:spPr>
        <p:txBody>
          <a:bodyPr wrap="square" rtlCol="0">
            <a:spAutoFit/>
          </a:bodyPr>
          <a:lstStyle/>
          <a:p>
            <a:pPr algn="ctr"/>
            <a:r>
              <a:rPr kumimoji="1" lang="en-US" altLang="ja-JP" sz="1600" b="1" i="1" dirty="0" smtClean="0">
                <a:latin typeface="Times New Roman" pitchFamily="18" charset="0"/>
                <a:ea typeface="ＭＳ 明朝" pitchFamily="17" charset="-128"/>
                <a:cs typeface="Times New Roman" pitchFamily="18" charset="0"/>
              </a:rPr>
              <a:t>f</a:t>
            </a:r>
            <a:r>
              <a:rPr kumimoji="1" lang="en-US" altLang="ja-JP" sz="1600" b="1" i="1" baseline="-25000" dirty="0" smtClean="0">
                <a:latin typeface="Times New Roman" pitchFamily="18" charset="0"/>
                <a:ea typeface="ＭＳ 明朝" pitchFamily="17" charset="-128"/>
                <a:cs typeface="Times New Roman" pitchFamily="18" charset="0"/>
              </a:rPr>
              <a:t>rep2 </a:t>
            </a:r>
            <a:r>
              <a:rPr kumimoji="1" lang="en-US" altLang="ja-JP" sz="1600" b="1" i="1" dirty="0" smtClean="0">
                <a:latin typeface="Times New Roman" pitchFamily="18" charset="0"/>
                <a:ea typeface="ＭＳ 明朝" pitchFamily="17" charset="-128"/>
                <a:cs typeface="Times New Roman" pitchFamily="18" charset="0"/>
              </a:rPr>
              <a:t>- </a:t>
            </a:r>
            <a:r>
              <a:rPr lang="en-US" altLang="ja-JP" sz="1600" b="1" i="1" dirty="0" smtClean="0">
                <a:latin typeface="Times New Roman" pitchFamily="18" charset="0"/>
                <a:ea typeface="ＭＳ 明朝" pitchFamily="17" charset="-128"/>
                <a:cs typeface="Times New Roman" pitchFamily="18" charset="0"/>
              </a:rPr>
              <a:t>f</a:t>
            </a:r>
            <a:r>
              <a:rPr lang="en-US" altLang="ja-JP" sz="1600" b="1" i="1" baseline="-25000" dirty="0" smtClean="0">
                <a:latin typeface="Times New Roman" pitchFamily="18" charset="0"/>
                <a:ea typeface="ＭＳ 明朝" pitchFamily="17" charset="-128"/>
                <a:cs typeface="Times New Roman" pitchFamily="18" charset="0"/>
              </a:rPr>
              <a:t>beat2</a:t>
            </a:r>
            <a:endParaRPr lang="en-US" altLang="ja-JP" sz="1600" b="1" i="1" baseline="-25000" dirty="0">
              <a:latin typeface="Times New Roman" pitchFamily="18" charset="0"/>
              <a:ea typeface="ＭＳ 明朝" pitchFamily="17" charset="-128"/>
              <a:cs typeface="Times New Roman" pitchFamily="18" charset="0"/>
            </a:endParaRPr>
          </a:p>
          <a:p>
            <a:pPr algn="ctr"/>
            <a:endParaRPr kumimoji="1" lang="ja-JP" altLang="en-US" sz="1600" b="1" i="1" baseline="-25000" dirty="0">
              <a:latin typeface="Times New Roman" pitchFamily="18" charset="0"/>
              <a:ea typeface="ＭＳ 明朝" pitchFamily="17" charset="-128"/>
              <a:cs typeface="Times New Roman" pitchFamily="18" charset="0"/>
            </a:endParaRPr>
          </a:p>
        </p:txBody>
      </p:sp>
      <p:sp>
        <p:nvSpPr>
          <p:cNvPr id="141" name="テキスト ボックス 140"/>
          <p:cNvSpPr txBox="1"/>
          <p:nvPr/>
        </p:nvSpPr>
        <p:spPr>
          <a:xfrm>
            <a:off x="8869961" y="5777927"/>
            <a:ext cx="130962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MHz</a:t>
            </a:r>
          </a:p>
        </p:txBody>
      </p:sp>
      <p:sp>
        <p:nvSpPr>
          <p:cNvPr id="142" name="テキスト ボックス 141"/>
          <p:cNvSpPr txBox="1"/>
          <p:nvPr/>
        </p:nvSpPr>
        <p:spPr>
          <a:xfrm>
            <a:off x="4530468" y="6123643"/>
            <a:ext cx="63855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sp>
        <p:nvSpPr>
          <p:cNvPr id="33" name="右矢印 32"/>
          <p:cNvSpPr/>
          <p:nvPr/>
        </p:nvSpPr>
        <p:spPr bwMode="auto">
          <a:xfrm>
            <a:off x="3886057" y="2288350"/>
            <a:ext cx="856957" cy="485123"/>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4" name="右矢印 143"/>
          <p:cNvSpPr/>
          <p:nvPr/>
        </p:nvSpPr>
        <p:spPr bwMode="auto">
          <a:xfrm>
            <a:off x="3892063" y="5364419"/>
            <a:ext cx="856957" cy="485123"/>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1" name="フローチャート : 和接合 100"/>
          <p:cNvSpPr/>
          <p:nvPr/>
        </p:nvSpPr>
        <p:spPr>
          <a:xfrm>
            <a:off x="5260032" y="3793813"/>
            <a:ext cx="563421" cy="520080"/>
          </a:xfrm>
          <a:prstGeom prst="flowChartSummingJuncti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cxnSp>
        <p:nvCxnSpPr>
          <p:cNvPr id="104" name="直線矢印コネクタ 103"/>
          <p:cNvCxnSpPr/>
          <p:nvPr/>
        </p:nvCxnSpPr>
        <p:spPr>
          <a:xfrm>
            <a:off x="5823453" y="4077879"/>
            <a:ext cx="1222806"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7126687" y="3689877"/>
            <a:ext cx="2150872" cy="747653"/>
            <a:chOff x="7126687" y="3716771"/>
            <a:chExt cx="2150872" cy="747653"/>
          </a:xfrm>
        </p:grpSpPr>
        <p:sp>
          <p:nvSpPr>
            <p:cNvPr id="28" name="角丸四角形 27"/>
            <p:cNvSpPr/>
            <p:nvPr/>
          </p:nvSpPr>
          <p:spPr bwMode="auto">
            <a:xfrm>
              <a:off x="7247965" y="3732276"/>
              <a:ext cx="1876108" cy="732148"/>
            </a:xfrm>
            <a:prstGeom prst="roundRect">
              <a:avLst>
                <a:gd name="adj" fmla="val 12921"/>
              </a:avLst>
            </a:prstGeom>
            <a:solidFill>
              <a:srgbClr val="FFFF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106" name="正方形/長方形 105"/>
                <p:cNvSpPr/>
                <p:nvPr/>
              </p:nvSpPr>
              <p:spPr>
                <a:xfrm>
                  <a:off x="7126687" y="3716771"/>
                  <a:ext cx="2150872" cy="695960"/>
                </a:xfrm>
                <a:prstGeom prst="rect">
                  <a:avLst/>
                </a:prstGeom>
                <a:noFill/>
                <a:ln w="34925">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600" b="1" i="1" smtClean="0">
                                <a:solidFill>
                                  <a:srgbClr val="FF0000"/>
                                </a:solidFill>
                                <a:latin typeface="Cambria Math"/>
                              </a:rPr>
                            </m:ctrlPr>
                          </m:sSubPr>
                          <m:e>
                            <m:r>
                              <a:rPr lang="en-US" altLang="ja-JP" sz="3600" b="1" i="1" smtClean="0">
                                <a:solidFill>
                                  <a:srgbClr val="FF0000"/>
                                </a:solidFill>
                                <a:latin typeface="Cambria Math"/>
                              </a:rPr>
                              <m:t>𝒎</m:t>
                            </m:r>
                            <m:r>
                              <a:rPr lang="en-US" altLang="ja-JP" sz="3600" b="1" i="1" smtClean="0">
                                <a:solidFill>
                                  <a:srgbClr val="FF0000"/>
                                </a:solidFill>
                                <a:latin typeface="Cambria Math"/>
                              </a:rPr>
                              <m:t>𝜟</m:t>
                            </m:r>
                            <m:r>
                              <a:rPr lang="en-US" altLang="ja-JP" sz="3600" b="1" i="1">
                                <a:solidFill>
                                  <a:srgbClr val="FF0000"/>
                                </a:solidFill>
                                <a:latin typeface="Cambria Math"/>
                              </a:rPr>
                              <m:t>𝒇</m:t>
                            </m:r>
                          </m:e>
                          <m:sub>
                            <m:r>
                              <a:rPr lang="en-US" altLang="ja-JP" sz="3600" b="1" i="1">
                                <a:solidFill>
                                  <a:srgbClr val="FF0000"/>
                                </a:solidFill>
                                <a:latin typeface="Cambria Math"/>
                              </a:rPr>
                              <m:t>𝒓𝒆𝒑</m:t>
                            </m:r>
                          </m:sub>
                        </m:sSub>
                      </m:oMath>
                    </m:oMathPara>
                  </a14:m>
                  <a:endParaRPr lang="en-US" altLang="ja-JP" sz="3600" b="1" i="1" dirty="0" smtClean="0">
                    <a:solidFill>
                      <a:srgbClr val="FF0000"/>
                    </a:solidFill>
                    <a:latin typeface="Cambria Math"/>
                  </a:endParaRPr>
                </a:p>
              </p:txBody>
            </p:sp>
          </mc:Choice>
          <mc:Fallback xmlns="">
            <p:sp>
              <p:nvSpPr>
                <p:cNvPr id="106" name="正方形/長方形 105"/>
                <p:cNvSpPr>
                  <a:spLocks noRot="1" noChangeAspect="1" noMove="1" noResize="1" noEditPoints="1" noAdjustHandles="1" noChangeArrowheads="1" noChangeShapeType="1" noTextEdit="1"/>
                </p:cNvSpPr>
                <p:nvPr/>
              </p:nvSpPr>
              <p:spPr>
                <a:xfrm>
                  <a:off x="7126687" y="3716771"/>
                  <a:ext cx="2150872" cy="695960"/>
                </a:xfrm>
                <a:prstGeom prst="rect">
                  <a:avLst/>
                </a:prstGeom>
                <a:blipFill rotWithShape="1">
                  <a:blip r:embed="rId6"/>
                  <a:stretch>
                    <a:fillRect/>
                  </a:stretch>
                </a:blipFill>
                <a:ln w="34925">
                  <a:noFill/>
                </a:ln>
              </p:spPr>
              <p:txBody>
                <a:bodyPr/>
                <a:lstStyle/>
                <a:p>
                  <a:r>
                    <a:rPr lang="ja-JP" altLang="en-US">
                      <a:noFill/>
                    </a:rPr>
                    <a:t> </a:t>
                  </a:r>
                </a:p>
              </p:txBody>
            </p:sp>
          </mc:Fallback>
        </mc:AlternateContent>
      </p:grpSp>
      <p:sp>
        <p:nvSpPr>
          <p:cNvPr id="108" name="テキスト ボックス 107"/>
          <p:cNvSpPr txBox="1"/>
          <p:nvPr/>
        </p:nvSpPr>
        <p:spPr>
          <a:xfrm>
            <a:off x="5987787" y="3847047"/>
            <a:ext cx="811385" cy="461665"/>
          </a:xfrm>
          <a:prstGeom prst="rect">
            <a:avLst/>
          </a:prstGeom>
          <a:solidFill>
            <a:schemeClr val="bg1"/>
          </a:solidFill>
          <a:ln w="31750">
            <a:solidFill>
              <a:schemeClr val="tx1"/>
            </a:solidFill>
          </a:ln>
        </p:spPr>
        <p:txBody>
          <a:bodyPr wrap="square" rtlCol="0">
            <a:spAutoFit/>
          </a:bodyPr>
          <a:lstStyle/>
          <a:p>
            <a:pPr algn="ctr"/>
            <a:r>
              <a:rPr kumimoji="1" lang="en-US" altLang="ja-JP" sz="2400" b="1" dirty="0" smtClean="0">
                <a:latin typeface="Times New Roman" panose="02020603050405020304" pitchFamily="18" charset="0"/>
                <a:cs typeface="Times New Roman" panose="02020603050405020304" pitchFamily="18" charset="0"/>
              </a:rPr>
              <a:t>LPF</a:t>
            </a:r>
            <a:endParaRPr kumimoji="1" lang="ja-JP" altLang="en-US" sz="2400" b="1" dirty="0">
              <a:latin typeface="Times New Roman" panose="02020603050405020304" pitchFamily="18" charset="0"/>
              <a:cs typeface="Times New Roman" panose="02020603050405020304" pitchFamily="18" charset="0"/>
            </a:endParaRPr>
          </a:p>
        </p:txBody>
      </p:sp>
      <p:cxnSp>
        <p:nvCxnSpPr>
          <p:cNvPr id="110" name="直線矢印コネクタ 109"/>
          <p:cNvCxnSpPr>
            <a:endCxn id="101" idx="0"/>
          </p:cNvCxnSpPr>
          <p:nvPr/>
        </p:nvCxnSpPr>
        <p:spPr>
          <a:xfrm flipH="1">
            <a:off x="5541743" y="3237821"/>
            <a:ext cx="235077" cy="55599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a:endCxn id="101" idx="4"/>
          </p:cNvCxnSpPr>
          <p:nvPr/>
        </p:nvCxnSpPr>
        <p:spPr>
          <a:xfrm flipV="1">
            <a:off x="5526741" y="4313893"/>
            <a:ext cx="15002" cy="98424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9" name="タイトル 1"/>
          <p:cNvSpPr>
            <a:spLocks noGrp="1"/>
          </p:cNvSpPr>
          <p:nvPr>
            <p:ph type="title"/>
          </p:nvPr>
        </p:nvSpPr>
        <p:spPr>
          <a:xfrm>
            <a:off x="-13751" y="371193"/>
            <a:ext cx="9917406" cy="1152128"/>
          </a:xfrm>
          <a:gradFill>
            <a:gsLst>
              <a:gs pos="0">
                <a:schemeClr val="bg1">
                  <a:alpha val="67000"/>
                </a:schemeClr>
              </a:gs>
              <a:gs pos="100000">
                <a:schemeClr val="bg1"/>
              </a:gs>
            </a:gsLst>
            <a:lin ang="5400000" scaled="0"/>
          </a:gradFill>
        </p:spPr>
        <p:txBody>
          <a:bodyPr>
            <a:noAutofit/>
          </a:bodyPr>
          <a:lstStyle/>
          <a:p>
            <a:r>
              <a:rPr kumimoji="1" lang="en-US" altLang="ja-JP" sz="3600" dirty="0" smtClean="0"/>
              <a:t>Beat signal between dual </a:t>
            </a:r>
            <a:r>
              <a:rPr kumimoji="1" lang="el-GR" altLang="ja-JP" sz="3600" dirty="0" smtClean="0"/>
              <a:t>Τ</a:t>
            </a:r>
            <a:r>
              <a:rPr kumimoji="1" lang="en-US" altLang="ja-JP" sz="3600" dirty="0" smtClean="0"/>
              <a:t>Hz combs for adaptive sampling clock</a:t>
            </a:r>
            <a:endParaRPr kumimoji="1" lang="ja-JP" altLang="en-US" sz="3600" dirty="0"/>
          </a:p>
        </p:txBody>
      </p:sp>
      <p:sp>
        <p:nvSpPr>
          <p:cNvPr id="114" name="正方形/長方形 113"/>
          <p:cNvSpPr/>
          <p:nvPr/>
        </p:nvSpPr>
        <p:spPr>
          <a:xfrm>
            <a:off x="1255614" y="1426691"/>
            <a:ext cx="7153770" cy="307777"/>
          </a:xfrm>
          <a:prstGeom prst="rect">
            <a:avLst/>
          </a:prstGeom>
        </p:spPr>
        <p:txBody>
          <a:bodyPr wrap="square">
            <a:spAutoFit/>
          </a:bodyPr>
          <a:lstStyle/>
          <a:p>
            <a:pPr algn="ctr"/>
            <a:r>
              <a:rPr lang="en-US" altLang="ja-JP" sz="1400" dirty="0"/>
              <a:t>r</a:t>
            </a:r>
            <a:r>
              <a:rPr lang="en-US" altLang="ja-JP" sz="1400" dirty="0" smtClean="0"/>
              <a:t>ef) </a:t>
            </a:r>
            <a:r>
              <a:rPr lang="en-US" altLang="ja-JP" sz="1400" dirty="0" err="1"/>
              <a:t>Shuko</a:t>
            </a:r>
            <a:r>
              <a:rPr lang="en-US" altLang="ja-JP" sz="1400" dirty="0"/>
              <a:t> </a:t>
            </a:r>
            <a:r>
              <a:rPr lang="en-US" altLang="ja-JP" sz="1400" dirty="0" smtClean="0"/>
              <a:t>Yokoyama et </a:t>
            </a:r>
            <a:r>
              <a:rPr lang="en-US" altLang="ja-JP" sz="1400" dirty="0" err="1" smtClean="0"/>
              <a:t>al.,Optics</a:t>
            </a:r>
            <a:r>
              <a:rPr lang="en-US" altLang="ja-JP" sz="1400" dirty="0" smtClean="0"/>
              <a:t> </a:t>
            </a:r>
            <a:r>
              <a:rPr lang="en-US" altLang="ja-JP" sz="1400" dirty="0"/>
              <a:t>Express, Vol. 16, Issue 17, pp. 13052-13061 (2008)</a:t>
            </a:r>
            <a:endParaRPr lang="ja-JP" altLang="en-US" sz="1400" dirty="0"/>
          </a:p>
        </p:txBody>
      </p:sp>
      <mc:AlternateContent xmlns:mc="http://schemas.openxmlformats.org/markup-compatibility/2006" xmlns:a14="http://schemas.microsoft.com/office/drawing/2010/main">
        <mc:Choice Requires="a14">
          <p:sp>
            <p:nvSpPr>
              <p:cNvPr id="115" name="テキスト ボックス 114"/>
              <p:cNvSpPr txBox="1"/>
              <p:nvPr/>
            </p:nvSpPr>
            <p:spPr>
              <a:xfrm>
                <a:off x="6191962" y="1880798"/>
                <a:ext cx="1929390" cy="427618"/>
              </a:xfrm>
              <a:prstGeom prst="rect">
                <a:avLst/>
              </a:prstGeom>
              <a:noFill/>
              <a:ln>
                <a:no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kumimoji="1" lang="en-US" altLang="ja-JP" sz="2000" b="1" i="1" smtClean="0">
                          <a:solidFill>
                            <a:schemeClr val="tx1"/>
                          </a:solidFill>
                          <a:latin typeface="Cambria Math"/>
                        </a:rPr>
                        <m:t>=</m:t>
                      </m:r>
                      <m:sSub>
                        <m:sSubPr>
                          <m:ctrlPr>
                            <a:rPr lang="en-US" altLang="ja-JP" sz="2000" b="1" i="1" smtClean="0">
                              <a:solidFill>
                                <a:schemeClr val="tx1"/>
                              </a:solidFill>
                              <a:latin typeface="Cambria Math"/>
                            </a:rPr>
                          </m:ctrlPr>
                        </m:sSubPr>
                        <m:e>
                          <m:sSub>
                            <m:sSubPr>
                              <m:ctrlPr>
                                <a:rPr lang="en-US" altLang="ja-JP" sz="2000" b="1" i="1">
                                  <a:solidFill>
                                    <a:schemeClr val="tx1"/>
                                  </a:solidFill>
                                  <a:latin typeface="Cambria Math"/>
                                </a:rPr>
                              </m:ctrlPr>
                            </m:sSubPr>
                            <m:e>
                              <m:r>
                                <a:rPr lang="en-US" altLang="ja-JP" sz="2000" b="1" i="1">
                                  <a:solidFill>
                                    <a:schemeClr val="tx1"/>
                                  </a:solidFill>
                                  <a:latin typeface="Cambria Math"/>
                                </a:rPr>
                                <m:t>𝒇</m:t>
                              </m:r>
                            </m:e>
                            <m:sub>
                              <m:r>
                                <a:rPr lang="en-US" altLang="ja-JP" sz="2000" b="1" i="1">
                                  <a:solidFill>
                                    <a:schemeClr val="tx1"/>
                                  </a:solidFill>
                                  <a:latin typeface="Cambria Math"/>
                                </a:rPr>
                                <m:t>𝑪𝑾</m:t>
                              </m:r>
                            </m:sub>
                          </m:sSub>
                          <m:r>
                            <a:rPr lang="en-US" altLang="ja-JP" sz="2000" b="1" i="1">
                              <a:solidFill>
                                <a:schemeClr val="tx1"/>
                              </a:solidFill>
                              <a:latin typeface="Cambria Math"/>
                            </a:rPr>
                            <m:t>−</m:t>
                          </m:r>
                          <m:r>
                            <a:rPr lang="en-US" altLang="ja-JP" sz="2000" b="1" i="1">
                              <a:solidFill>
                                <a:schemeClr val="tx1"/>
                              </a:solidFill>
                              <a:latin typeface="Cambria Math"/>
                            </a:rPr>
                            <m:t>𝒎𝒇</m:t>
                          </m:r>
                        </m:e>
                        <m:sub>
                          <m:r>
                            <a:rPr lang="en-US" altLang="ja-JP" sz="2000" b="1" i="1">
                              <a:solidFill>
                                <a:schemeClr val="tx1"/>
                              </a:solidFill>
                              <a:latin typeface="Cambria Math"/>
                            </a:rPr>
                            <m:t>𝒓𝒆𝒑</m:t>
                          </m:r>
                          <m:r>
                            <a:rPr lang="en-US" altLang="ja-JP" sz="2000" b="1" i="1">
                              <a:solidFill>
                                <a:schemeClr val="tx1"/>
                              </a:solidFill>
                              <a:latin typeface="Cambria Math"/>
                            </a:rPr>
                            <m:t>𝟏</m:t>
                          </m:r>
                        </m:sub>
                      </m:sSub>
                    </m:oMath>
                  </m:oMathPara>
                </a14:m>
                <a:endParaRPr kumimoji="1" lang="en-US" altLang="ja-JP" sz="2000" b="1" i="1"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115" name="テキスト ボックス 114"/>
              <p:cNvSpPr txBox="1">
                <a:spLocks noRot="1" noChangeAspect="1" noMove="1" noResize="1" noEditPoints="1" noAdjustHandles="1" noChangeArrowheads="1" noChangeShapeType="1" noTextEdit="1"/>
              </p:cNvSpPr>
              <p:nvPr/>
            </p:nvSpPr>
            <p:spPr>
              <a:xfrm>
                <a:off x="6191962" y="1880798"/>
                <a:ext cx="1929390" cy="427618"/>
              </a:xfrm>
              <a:prstGeom prst="rect">
                <a:avLst/>
              </a:prstGeom>
              <a:blipFill rotWithShape="1">
                <a:blip r:embed="rId7"/>
                <a:stretch>
                  <a:fillRect l="-2215" r="-316" b="-11429"/>
                </a:stretch>
              </a:blipFill>
              <a:ln>
                <a:noFill/>
              </a:ln>
            </p:spPr>
            <p:txBody>
              <a:bodyPr/>
              <a:lstStyle/>
              <a:p>
                <a:r>
                  <a:rPr lang="ja-JP" altLang="en-US">
                    <a:noFill/>
                  </a:rPr>
                  <a:t> </a:t>
                </a:r>
              </a:p>
            </p:txBody>
          </p:sp>
        </mc:Fallback>
      </mc:AlternateContent>
      <p:sp>
        <p:nvSpPr>
          <p:cNvPr id="11" name="スライド番号プレースホルダー 10"/>
          <p:cNvSpPr>
            <a:spLocks noGrp="1"/>
          </p:cNvSpPr>
          <p:nvPr>
            <p:ph type="sldNum" sz="quarter" idx="12"/>
          </p:nvPr>
        </p:nvSpPr>
        <p:spPr>
          <a:xfrm>
            <a:off x="7800000" y="0"/>
            <a:ext cx="2063750" cy="457200"/>
          </a:xfrm>
        </p:spPr>
        <p:txBody>
          <a:bodyPr/>
          <a:lstStyle/>
          <a:p>
            <a:fld id="{30C24394-6C73-4A70-84C8-733E302D9C49}" type="slidenum">
              <a:rPr kumimoji="1" lang="ja-JP" altLang="en-US" smtClean="0"/>
              <a:t>9</a:t>
            </a:fld>
            <a:endParaRPr kumimoji="1" lang="ja-JP" altLang="en-US" dirty="0"/>
          </a:p>
        </p:txBody>
      </p:sp>
      <p:cxnSp>
        <p:nvCxnSpPr>
          <p:cNvPr id="105" name="直線コネクタ 104"/>
          <p:cNvCxnSpPr/>
          <p:nvPr/>
        </p:nvCxnSpPr>
        <p:spPr>
          <a:xfrm>
            <a:off x="5529064" y="5258793"/>
            <a:ext cx="0" cy="921662"/>
          </a:xfrm>
          <a:prstGeom prst="line">
            <a:avLst/>
          </a:prstGeom>
          <a:ln w="76200">
            <a:solidFill>
              <a:srgbClr val="03C0ED"/>
            </a:solidFill>
          </a:ln>
        </p:spPr>
        <p:style>
          <a:lnRef idx="1">
            <a:schemeClr val="dk1"/>
          </a:lnRef>
          <a:fillRef idx="0">
            <a:schemeClr val="dk1"/>
          </a:fillRef>
          <a:effectRef idx="0">
            <a:schemeClr val="dk1"/>
          </a:effectRef>
          <a:fontRef idx="minor">
            <a:schemeClr val="tx1"/>
          </a:fontRef>
        </p:style>
      </p:cxnSp>
      <p:sp>
        <p:nvSpPr>
          <p:cNvPr id="22" name="角丸四角形 21"/>
          <p:cNvSpPr/>
          <p:nvPr/>
        </p:nvSpPr>
        <p:spPr bwMode="auto">
          <a:xfrm>
            <a:off x="42204" y="1772529"/>
            <a:ext cx="4300331" cy="2574388"/>
          </a:xfrm>
          <a:prstGeom prst="roundRect">
            <a:avLst/>
          </a:prstGeom>
          <a:noFill/>
          <a:ln w="254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7" name="角丸四角形 146"/>
          <p:cNvSpPr/>
          <p:nvPr/>
        </p:nvSpPr>
        <p:spPr bwMode="auto">
          <a:xfrm>
            <a:off x="42204" y="4433186"/>
            <a:ext cx="4300331" cy="2353917"/>
          </a:xfrm>
          <a:prstGeom prst="roundRect">
            <a:avLst/>
          </a:prstGeom>
          <a:noFill/>
          <a:ln w="254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2" name="正方形/長方形 1"/>
              <p:cNvSpPr/>
              <p:nvPr/>
            </p:nvSpPr>
            <p:spPr>
              <a:xfrm>
                <a:off x="5361071" y="1880798"/>
                <a:ext cx="93429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b="1" i="1" smtClean="0">
                              <a:latin typeface="Cambria Math"/>
                            </a:rPr>
                          </m:ctrlPr>
                        </m:sSubPr>
                        <m:e>
                          <m:r>
                            <a:rPr lang="en-US" altLang="ja-JP" sz="2000" b="1" i="1">
                              <a:latin typeface="Cambria Math"/>
                            </a:rPr>
                            <m:t>𝒇</m:t>
                          </m:r>
                        </m:e>
                        <m:sub>
                          <m:r>
                            <a:rPr lang="en-US" altLang="ja-JP" sz="2000" b="1" i="1" smtClean="0">
                              <a:latin typeface="Cambria Math"/>
                            </a:rPr>
                            <m:t>𝒃𝒆𝒂𝒕</m:t>
                          </m:r>
                          <m:r>
                            <a:rPr lang="en-US" altLang="ja-JP" sz="2000" b="1" i="1" smtClean="0">
                              <a:latin typeface="Cambria Math"/>
                            </a:rPr>
                            <m:t>𝟏</m:t>
                          </m:r>
                        </m:sub>
                      </m:sSub>
                    </m:oMath>
                  </m:oMathPara>
                </a14:m>
                <a:endParaRPr lang="ja-JP" altLang="en-US" sz="2000" dirty="0"/>
              </a:p>
            </p:txBody>
          </p:sp>
        </mc:Choice>
        <mc:Fallback xmlns="">
          <p:sp>
            <p:nvSpPr>
              <p:cNvPr id="2" name="正方形/長方形 1"/>
              <p:cNvSpPr>
                <a:spLocks noRot="1" noChangeAspect="1" noMove="1" noResize="1" noEditPoints="1" noAdjustHandles="1" noChangeArrowheads="1" noChangeShapeType="1" noTextEdit="1"/>
              </p:cNvSpPr>
              <p:nvPr/>
            </p:nvSpPr>
            <p:spPr>
              <a:xfrm>
                <a:off x="5361071" y="1880798"/>
                <a:ext cx="934294" cy="400110"/>
              </a:xfrm>
              <a:prstGeom prst="rect">
                <a:avLst/>
              </a:prstGeom>
              <a:blipFill rotWithShape="1">
                <a:blip r:embed="rId8"/>
                <a:stretch>
                  <a:fillRect b="-18462"/>
                </a:stretch>
              </a:blipFill>
            </p:spPr>
            <p:txBody>
              <a:bodyPr/>
              <a:lstStyle/>
              <a:p>
                <a:r>
                  <a:rPr lang="ja-JP" altLang="en-US">
                    <a:noFill/>
                  </a:rPr>
                  <a:t> </a:t>
                </a:r>
              </a:p>
            </p:txBody>
          </p:sp>
        </mc:Fallback>
      </mc:AlternateContent>
      <p:sp>
        <p:nvSpPr>
          <p:cNvPr id="12" name="テキスト ボックス 11"/>
          <p:cNvSpPr txBox="1"/>
          <p:nvPr/>
        </p:nvSpPr>
        <p:spPr>
          <a:xfrm>
            <a:off x="6702407" y="4439124"/>
            <a:ext cx="2967223" cy="646331"/>
          </a:xfrm>
          <a:prstGeom prst="rect">
            <a:avLst/>
          </a:prstGeom>
          <a:noFill/>
        </p:spPr>
        <p:txBody>
          <a:bodyPr wrap="square" rtlCol="0">
            <a:spAutoFit/>
          </a:bodyPr>
          <a:lstStyle/>
          <a:p>
            <a:pPr algn="ctr"/>
            <a:r>
              <a:rPr kumimoji="1" lang="en-US" altLang="ja-JP" dirty="0" smtClean="0">
                <a:solidFill>
                  <a:srgbClr val="2403ED"/>
                </a:solidFill>
              </a:rPr>
              <a:t>Beat signal between dual </a:t>
            </a:r>
            <a:r>
              <a:rPr kumimoji="1" lang="el-GR" altLang="ja-JP" dirty="0" smtClean="0">
                <a:solidFill>
                  <a:srgbClr val="2403ED"/>
                </a:solidFill>
              </a:rPr>
              <a:t>Τ</a:t>
            </a:r>
            <a:r>
              <a:rPr kumimoji="1" lang="en-US" altLang="ja-JP" dirty="0" smtClean="0">
                <a:solidFill>
                  <a:srgbClr val="2403ED"/>
                </a:solidFill>
              </a:rPr>
              <a:t>Hz combs</a:t>
            </a:r>
            <a:endParaRPr kumimoji="1" lang="ja-JP" altLang="en-US" dirty="0">
              <a:solidFill>
                <a:srgbClr val="2403ED"/>
              </a:solidFill>
            </a:endParaRPr>
          </a:p>
        </p:txBody>
      </p:sp>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330" y="4632133"/>
            <a:ext cx="3773658" cy="1864523"/>
          </a:xfrm>
          <a:prstGeom prst="rect">
            <a:avLst/>
          </a:prstGeom>
        </p:spPr>
      </p:pic>
      <p:cxnSp>
        <p:nvCxnSpPr>
          <p:cNvPr id="65" name="直線コネクタ 64"/>
          <p:cNvCxnSpPr/>
          <p:nvPr/>
        </p:nvCxnSpPr>
        <p:spPr>
          <a:xfrm>
            <a:off x="1568624" y="3772555"/>
            <a:ext cx="345369" cy="1944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3207404" y="3359552"/>
            <a:ext cx="1309620" cy="400110"/>
          </a:xfrm>
          <a:prstGeom prst="rect">
            <a:avLst/>
          </a:prstGeom>
          <a:noFill/>
        </p:spPr>
        <p:txBody>
          <a:bodyPr wrap="square" rtlCol="0">
            <a:spAutoFit/>
          </a:bodyPr>
          <a:lstStyle/>
          <a:p>
            <a:pPr algn="ctr"/>
            <a:r>
              <a:rPr kumimoji="1" lang="el-GR" altLang="ja-JP" sz="2000" b="1" dirty="0" smtClean="0">
                <a:latin typeface="Times New Roman" pitchFamily="18" charset="0"/>
                <a:ea typeface="ＭＳ 明朝" pitchFamily="17" charset="-128"/>
                <a:cs typeface="Times New Roman" pitchFamily="18" charset="0"/>
              </a:rPr>
              <a:t>Τ</a:t>
            </a:r>
            <a:r>
              <a:rPr kumimoji="1" lang="en-US" altLang="ja-JP" sz="2000" b="1" dirty="0" smtClean="0">
                <a:latin typeface="Times New Roman" pitchFamily="18" charset="0"/>
                <a:ea typeface="ＭＳ 明朝" pitchFamily="17" charset="-128"/>
                <a:cs typeface="Times New Roman" pitchFamily="18" charset="0"/>
              </a:rPr>
              <a:t>Hz</a:t>
            </a:r>
          </a:p>
        </p:txBody>
      </p:sp>
      <p:sp>
        <p:nvSpPr>
          <p:cNvPr id="67" name="テキスト ボックス 66"/>
          <p:cNvSpPr txBox="1"/>
          <p:nvPr/>
        </p:nvSpPr>
        <p:spPr>
          <a:xfrm>
            <a:off x="3224808" y="5923007"/>
            <a:ext cx="1309620" cy="400110"/>
          </a:xfrm>
          <a:prstGeom prst="rect">
            <a:avLst/>
          </a:prstGeom>
          <a:noFill/>
        </p:spPr>
        <p:txBody>
          <a:bodyPr wrap="square" rtlCol="0">
            <a:spAutoFit/>
          </a:bodyPr>
          <a:lstStyle/>
          <a:p>
            <a:pPr algn="ctr"/>
            <a:r>
              <a:rPr kumimoji="1" lang="el-GR" altLang="ja-JP" sz="2000" b="1" dirty="0" smtClean="0">
                <a:latin typeface="Times New Roman" pitchFamily="18" charset="0"/>
                <a:ea typeface="ＭＳ 明朝" pitchFamily="17" charset="-128"/>
                <a:cs typeface="Times New Roman" pitchFamily="18" charset="0"/>
              </a:rPr>
              <a:t>Τ</a:t>
            </a:r>
            <a:r>
              <a:rPr kumimoji="1" lang="en-US" altLang="ja-JP" sz="2000" b="1" dirty="0" smtClean="0">
                <a:latin typeface="Times New Roman" pitchFamily="18" charset="0"/>
                <a:ea typeface="ＭＳ 明朝" pitchFamily="17" charset="-128"/>
                <a:cs typeface="Times New Roman" pitchFamily="18" charset="0"/>
              </a:rPr>
              <a:t>Hz</a:t>
            </a:r>
          </a:p>
        </p:txBody>
      </p:sp>
      <p:sp>
        <p:nvSpPr>
          <p:cNvPr id="68" name="テキスト ボックス 67"/>
          <p:cNvSpPr txBox="1"/>
          <p:nvPr/>
        </p:nvSpPr>
        <p:spPr>
          <a:xfrm>
            <a:off x="2202628" y="3802155"/>
            <a:ext cx="2237856" cy="584775"/>
          </a:xfrm>
          <a:prstGeom prst="rect">
            <a:avLst/>
          </a:prstGeom>
          <a:noFill/>
        </p:spPr>
        <p:txBody>
          <a:bodyPr wrap="square" rtlCol="0">
            <a:spAutoFit/>
          </a:bodyPr>
          <a:lstStyle/>
          <a:p>
            <a:r>
              <a:rPr lang="en-US" altLang="ja-JP" sz="1600" b="1" dirty="0" smtClean="0"/>
              <a:t>CW-</a:t>
            </a:r>
            <a:r>
              <a:rPr lang="el-GR" altLang="ja-JP" sz="1600" b="1" dirty="0" smtClean="0"/>
              <a:t>Τ</a:t>
            </a:r>
            <a:r>
              <a:rPr lang="en-US" altLang="ja-JP" sz="1600" b="1" dirty="0" smtClean="0"/>
              <a:t>Hz source for </a:t>
            </a:r>
            <a:r>
              <a:rPr kumimoji="1" lang="en-US" altLang="ja-JP" sz="1600" b="1" dirty="0" smtClean="0"/>
              <a:t>Local oscillator</a:t>
            </a:r>
            <a:endParaRPr kumimoji="1" lang="ja-JP" altLang="en-US" sz="1600" b="1" dirty="0"/>
          </a:p>
        </p:txBody>
      </p:sp>
      <mc:AlternateContent xmlns:mc="http://schemas.openxmlformats.org/markup-compatibility/2006" xmlns:a14="http://schemas.microsoft.com/office/drawing/2010/main">
        <mc:Choice Requires="a14">
          <p:sp>
            <p:nvSpPr>
              <p:cNvPr id="70" name="テキスト ボックス 69"/>
              <p:cNvSpPr txBox="1"/>
              <p:nvPr/>
            </p:nvSpPr>
            <p:spPr>
              <a:xfrm>
                <a:off x="1712327" y="3892520"/>
                <a:ext cx="6051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chemeClr val="tx1"/>
                              </a:solidFill>
                              <a:latin typeface="Cambria Math"/>
                            </a:rPr>
                          </m:ctrlPr>
                        </m:sSubPr>
                        <m:e>
                          <m:r>
                            <a:rPr lang="en-US" altLang="ja-JP" b="1" i="1">
                              <a:solidFill>
                                <a:schemeClr val="tx1"/>
                              </a:solidFill>
                              <a:latin typeface="Cambria Math"/>
                            </a:rPr>
                            <m:t>𝒇</m:t>
                          </m:r>
                        </m:e>
                        <m:sub>
                          <m:r>
                            <a:rPr lang="en-US" altLang="ja-JP" b="1" i="1">
                              <a:solidFill>
                                <a:schemeClr val="tx1"/>
                              </a:solidFill>
                              <a:latin typeface="Cambria Math"/>
                            </a:rPr>
                            <m:t>𝑪𝑾</m:t>
                          </m:r>
                        </m:sub>
                      </m:sSub>
                    </m:oMath>
                  </m:oMathPara>
                </a14:m>
                <a:endParaRPr kumimoji="1" lang="ja-JP" altLang="en-US" b="1" dirty="0">
                  <a:solidFill>
                    <a:schemeClr val="tx1"/>
                  </a:solidFill>
                </a:endParaRPr>
              </a:p>
            </p:txBody>
          </p:sp>
        </mc:Choice>
        <mc:Fallback xmlns="">
          <p:sp>
            <p:nvSpPr>
              <p:cNvPr id="70" name="テキスト ボックス 69"/>
              <p:cNvSpPr txBox="1">
                <a:spLocks noRot="1" noChangeAspect="1" noMove="1" noResize="1" noEditPoints="1" noAdjustHandles="1" noChangeArrowheads="1" noChangeShapeType="1" noTextEdit="1"/>
              </p:cNvSpPr>
              <p:nvPr/>
            </p:nvSpPr>
            <p:spPr>
              <a:xfrm>
                <a:off x="1712327" y="3892520"/>
                <a:ext cx="605114" cy="369332"/>
              </a:xfrm>
              <a:prstGeom prst="rect">
                <a:avLst/>
              </a:prstGeom>
              <a:blipFill rotWithShape="1">
                <a:blip r:embed="rId10"/>
                <a:stretch>
                  <a:fillRect l="-2020"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テキスト ボックス 70"/>
              <p:cNvSpPr txBox="1"/>
              <p:nvPr/>
            </p:nvSpPr>
            <p:spPr>
              <a:xfrm>
                <a:off x="1832755" y="6392880"/>
                <a:ext cx="7843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chemeClr val="tx1"/>
                              </a:solidFill>
                              <a:latin typeface="Cambria Math"/>
                            </a:rPr>
                          </m:ctrlPr>
                        </m:sSubPr>
                        <m:e>
                          <m:r>
                            <a:rPr lang="en-US" altLang="ja-JP" b="1" i="1">
                              <a:solidFill>
                                <a:schemeClr val="tx1"/>
                              </a:solidFill>
                              <a:latin typeface="Cambria Math"/>
                            </a:rPr>
                            <m:t>𝒇</m:t>
                          </m:r>
                        </m:e>
                        <m:sub>
                          <m:r>
                            <a:rPr lang="en-US" altLang="ja-JP" b="1" i="1">
                              <a:solidFill>
                                <a:schemeClr val="tx1"/>
                              </a:solidFill>
                              <a:latin typeface="Cambria Math"/>
                            </a:rPr>
                            <m:t>𝑪𝑾</m:t>
                          </m:r>
                        </m:sub>
                      </m:sSub>
                    </m:oMath>
                  </m:oMathPara>
                </a14:m>
                <a:endParaRPr kumimoji="1" lang="ja-JP" altLang="en-US" b="1" dirty="0">
                  <a:solidFill>
                    <a:schemeClr val="tx1"/>
                  </a:solidFill>
                </a:endParaRPr>
              </a:p>
            </p:txBody>
          </p:sp>
        </mc:Choice>
        <mc:Fallback xmlns="">
          <p:sp>
            <p:nvSpPr>
              <p:cNvPr id="71" name="テキスト ボックス 70"/>
              <p:cNvSpPr txBox="1">
                <a:spLocks noRot="1" noChangeAspect="1" noMove="1" noResize="1" noEditPoints="1" noAdjustHandles="1" noChangeArrowheads="1" noChangeShapeType="1" noTextEdit="1"/>
              </p:cNvSpPr>
              <p:nvPr/>
            </p:nvSpPr>
            <p:spPr>
              <a:xfrm>
                <a:off x="1832755" y="6392880"/>
                <a:ext cx="784322" cy="369332"/>
              </a:xfrm>
              <a:prstGeom prst="rect">
                <a:avLst/>
              </a:prstGeom>
              <a:blipFill rotWithShape="1">
                <a:blip r:embed="rId11"/>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正方形/長方形 71"/>
              <p:cNvSpPr/>
              <p:nvPr/>
            </p:nvSpPr>
            <p:spPr>
              <a:xfrm>
                <a:off x="430391" y="6380441"/>
                <a:ext cx="990912" cy="39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solidFill>
                                <a:srgbClr val="00B0F0"/>
                              </a:solidFill>
                              <a:latin typeface="Cambria Math"/>
                            </a:rPr>
                          </m:ctrlPr>
                        </m:sSubPr>
                        <m:e>
                          <m:r>
                            <a:rPr lang="en-US" altLang="ja-JP" b="1" i="1">
                              <a:solidFill>
                                <a:srgbClr val="00B0F0"/>
                              </a:solidFill>
                              <a:latin typeface="Cambria Math"/>
                            </a:rPr>
                            <m:t>𝒎𝒇</m:t>
                          </m:r>
                        </m:e>
                        <m:sub>
                          <m:r>
                            <a:rPr lang="en-US" altLang="ja-JP" b="1" i="1">
                              <a:solidFill>
                                <a:srgbClr val="00B0F0"/>
                              </a:solidFill>
                              <a:latin typeface="Cambria Math"/>
                            </a:rPr>
                            <m:t>𝒓𝒆𝒑</m:t>
                          </m:r>
                          <m:r>
                            <a:rPr lang="en-US" altLang="ja-JP" b="1" i="1">
                              <a:solidFill>
                                <a:srgbClr val="00B0F0"/>
                              </a:solidFill>
                              <a:latin typeface="Cambria Math"/>
                            </a:rPr>
                            <m:t>𝟐</m:t>
                          </m:r>
                        </m:sub>
                      </m:sSub>
                    </m:oMath>
                  </m:oMathPara>
                </a14:m>
                <a:endParaRPr lang="ja-JP" altLang="en-US" b="1" dirty="0">
                  <a:solidFill>
                    <a:srgbClr val="00B0F0"/>
                  </a:solidFill>
                </a:endParaRPr>
              </a:p>
            </p:txBody>
          </p:sp>
        </mc:Choice>
        <mc:Fallback xmlns="">
          <p:sp>
            <p:nvSpPr>
              <p:cNvPr id="72" name="正方形/長方形 71"/>
              <p:cNvSpPr>
                <a:spLocks noRot="1" noChangeAspect="1" noMove="1" noResize="1" noEditPoints="1" noAdjustHandles="1" noChangeArrowheads="1" noChangeShapeType="1" noTextEdit="1"/>
              </p:cNvSpPr>
              <p:nvPr/>
            </p:nvSpPr>
            <p:spPr>
              <a:xfrm>
                <a:off x="430391" y="6380441"/>
                <a:ext cx="990912" cy="394210"/>
              </a:xfrm>
              <a:prstGeom prst="rect">
                <a:avLst/>
              </a:prstGeom>
              <a:blipFill rotWithShape="1">
                <a:blip r:embed="rId12"/>
                <a:stretch>
                  <a:fillRect b="-9375"/>
                </a:stretch>
              </a:blipFill>
            </p:spPr>
            <p:txBody>
              <a:bodyPr/>
              <a:lstStyle/>
              <a:p>
                <a:r>
                  <a:rPr lang="ja-JP" altLang="en-US">
                    <a:noFill/>
                  </a:rPr>
                  <a:t> </a:t>
                </a:r>
              </a:p>
            </p:txBody>
          </p:sp>
        </mc:Fallback>
      </mc:AlternateContent>
      <p:sp>
        <p:nvSpPr>
          <p:cNvPr id="74" name="テキスト ボックス 73"/>
          <p:cNvSpPr txBox="1"/>
          <p:nvPr/>
        </p:nvSpPr>
        <p:spPr>
          <a:xfrm>
            <a:off x="-64662" y="3762416"/>
            <a:ext cx="63855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sp>
        <p:nvSpPr>
          <p:cNvPr id="75" name="テキスト ボックス 74"/>
          <p:cNvSpPr txBox="1"/>
          <p:nvPr/>
        </p:nvSpPr>
        <p:spPr>
          <a:xfrm>
            <a:off x="-29029" y="6264532"/>
            <a:ext cx="63855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cxnSp>
        <p:nvCxnSpPr>
          <p:cNvPr id="76" name="直線コネクタ 75"/>
          <p:cNvCxnSpPr/>
          <p:nvPr/>
        </p:nvCxnSpPr>
        <p:spPr>
          <a:xfrm>
            <a:off x="1644497" y="6342705"/>
            <a:ext cx="345369" cy="1944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626320" y="3650745"/>
            <a:ext cx="0" cy="135220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275801" y="1719215"/>
            <a:ext cx="2447567" cy="461665"/>
          </a:xfrm>
          <a:prstGeom prst="rect">
            <a:avLst/>
          </a:prstGeom>
          <a:noFill/>
        </p:spPr>
        <p:txBody>
          <a:bodyPr wrap="square" rtlCol="0">
            <a:spAutoFit/>
          </a:bodyPr>
          <a:lstStyle/>
          <a:p>
            <a:pPr algn="ctr"/>
            <a:r>
              <a:rPr kumimoji="1" lang="en-US" altLang="ja-JP" sz="2400" b="1" dirty="0" smtClean="0">
                <a:latin typeface="Times New Roman" pitchFamily="18" charset="0"/>
                <a:cs typeface="Times New Roman" pitchFamily="18" charset="0"/>
              </a:rPr>
              <a:t>PC -</a:t>
            </a:r>
            <a:r>
              <a:rPr kumimoji="1" lang="el-GR" altLang="ja-JP" sz="2400" b="1" dirty="0" smtClean="0">
                <a:latin typeface="Times New Roman" pitchFamily="18" charset="0"/>
                <a:cs typeface="Times New Roman" pitchFamily="18" charset="0"/>
              </a:rPr>
              <a:t>Τ</a:t>
            </a:r>
            <a:r>
              <a:rPr kumimoji="1" lang="en-US" altLang="ja-JP" sz="2400" b="1" dirty="0" smtClean="0">
                <a:latin typeface="Times New Roman" pitchFamily="18" charset="0"/>
                <a:cs typeface="Times New Roman" pitchFamily="18" charset="0"/>
              </a:rPr>
              <a:t>Hz </a:t>
            </a:r>
            <a:r>
              <a:rPr kumimoji="1" lang="en-US" altLang="ja-JP" sz="2400" b="1" dirty="0" smtClean="0">
                <a:latin typeface="Times New Roman" panose="02020603050405020304" pitchFamily="18" charset="0"/>
                <a:ea typeface="ＭＳ 明朝" pitchFamily="17" charset="-128"/>
                <a:cs typeface="Times New Roman" panose="02020603050405020304" pitchFamily="18" charset="0"/>
              </a:rPr>
              <a:t>comb </a:t>
            </a:r>
            <a:r>
              <a:rPr lang="en-US" altLang="ja-JP" sz="2400" b="1" dirty="0" smtClean="0">
                <a:latin typeface="Times New Roman" panose="02020603050405020304" pitchFamily="18" charset="0"/>
                <a:ea typeface="ＭＳ 明朝" pitchFamily="17" charset="-128"/>
                <a:cs typeface="Times New Roman" panose="02020603050405020304" pitchFamily="18" charset="0"/>
              </a:rPr>
              <a:t>1</a:t>
            </a:r>
            <a:endParaRPr kumimoji="1" lang="ja-JP" altLang="en-US" sz="2400" b="1" dirty="0">
              <a:latin typeface="Times New Roman" panose="02020603050405020304" pitchFamily="18" charset="0"/>
              <a:ea typeface="ＭＳ 明朝" pitchFamily="17" charset="-128"/>
              <a:cs typeface="Times New Roman" panose="02020603050405020304" pitchFamily="18" charset="0"/>
            </a:endParaRPr>
          </a:p>
        </p:txBody>
      </p:sp>
      <p:sp>
        <p:nvSpPr>
          <p:cNvPr id="79" name="テキスト ボックス 78"/>
          <p:cNvSpPr txBox="1"/>
          <p:nvPr/>
        </p:nvSpPr>
        <p:spPr>
          <a:xfrm>
            <a:off x="275801" y="4388173"/>
            <a:ext cx="2447567" cy="461665"/>
          </a:xfrm>
          <a:prstGeom prst="rect">
            <a:avLst/>
          </a:prstGeom>
          <a:noFill/>
        </p:spPr>
        <p:txBody>
          <a:bodyPr wrap="square" rtlCol="0">
            <a:spAutoFit/>
          </a:bodyPr>
          <a:lstStyle/>
          <a:p>
            <a:pPr algn="ctr"/>
            <a:r>
              <a:rPr kumimoji="1" lang="en-US" altLang="ja-JP" sz="2400" b="1" dirty="0" smtClean="0">
                <a:latin typeface="Times New Roman" pitchFamily="18" charset="0"/>
                <a:cs typeface="Times New Roman" pitchFamily="18" charset="0"/>
              </a:rPr>
              <a:t>PC -</a:t>
            </a:r>
            <a:r>
              <a:rPr kumimoji="1" lang="el-GR" altLang="ja-JP" sz="2400" b="1" dirty="0" smtClean="0">
                <a:latin typeface="Times New Roman" pitchFamily="18" charset="0"/>
                <a:cs typeface="Times New Roman" pitchFamily="18" charset="0"/>
              </a:rPr>
              <a:t>Τ</a:t>
            </a:r>
            <a:r>
              <a:rPr kumimoji="1" lang="en-US" altLang="ja-JP" sz="2400" b="1" dirty="0" smtClean="0">
                <a:latin typeface="Times New Roman" pitchFamily="18" charset="0"/>
                <a:cs typeface="Times New Roman" pitchFamily="18" charset="0"/>
              </a:rPr>
              <a:t>Hz </a:t>
            </a:r>
            <a:r>
              <a:rPr lang="en-US" altLang="ja-JP" sz="2400" b="1" dirty="0" smtClean="0">
                <a:latin typeface="Times New Roman" panose="02020603050405020304" pitchFamily="18" charset="0"/>
                <a:ea typeface="ＭＳ 明朝" pitchFamily="17" charset="-128"/>
                <a:cs typeface="Times New Roman" panose="02020603050405020304" pitchFamily="18" charset="0"/>
              </a:rPr>
              <a:t>comb 2</a:t>
            </a:r>
            <a:endParaRPr kumimoji="1" lang="ja-JP" altLang="en-US" sz="2400" b="1" dirty="0">
              <a:latin typeface="Times New Roman" panose="02020603050405020304" pitchFamily="18" charset="0"/>
              <a:ea typeface="ＭＳ 明朝" pitchFamily="17" charset="-128"/>
              <a:cs typeface="Times New Roman" panose="02020603050405020304" pitchFamily="18" charset="0"/>
            </a:endParaRPr>
          </a:p>
        </p:txBody>
      </p:sp>
      <p:pic>
        <p:nvPicPr>
          <p:cNvPr id="3" name="図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1198" y="1993138"/>
            <a:ext cx="3670865" cy="1933689"/>
          </a:xfrm>
          <a:prstGeom prst="rect">
            <a:avLst/>
          </a:prstGeom>
        </p:spPr>
      </p:pic>
    </p:spTree>
    <p:extLst>
      <p:ext uri="{BB962C8B-B14F-4D97-AF65-F5344CB8AC3E}">
        <p14:creationId xmlns:p14="http://schemas.microsoft.com/office/powerpoint/2010/main" val="87865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徳大・ERATO">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徳大・ERATO</Template>
  <TotalTime>21202</TotalTime>
  <Words>2443</Words>
  <Application>Microsoft Office PowerPoint</Application>
  <PresentationFormat>A4 210 x 297 mm</PresentationFormat>
  <Paragraphs>209</Paragraphs>
  <Slides>15</Slides>
  <Notes>15</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徳大・ERATO</vt:lpstr>
      <vt:lpstr>ΤHz gas spectroscopy</vt:lpstr>
      <vt:lpstr>ΤHz spectral fingerprints</vt:lpstr>
      <vt:lpstr>Optical comb &amp; ΤHz comb</vt:lpstr>
      <vt:lpstr>PowerPoint プレゼンテーション</vt:lpstr>
      <vt:lpstr>Asynchronous-optical-sampling ΤHz-TDS  (ASOPS-ΤHz-TDS)</vt:lpstr>
      <vt:lpstr>PowerPoint プレゼンテーション</vt:lpstr>
      <vt:lpstr>Influence of timing jitter in ASOPS</vt:lpstr>
      <vt:lpstr>PowerPoint プレゼンテーション</vt:lpstr>
      <vt:lpstr>Beat signal between dual ΤHz combs for adaptive sampling clock</vt:lpstr>
      <vt:lpstr>Experimental setup to extract the beat signal between dual ΤHz combs</vt:lpstr>
      <vt:lpstr>Setup for dual ΤHz combs spectroscopy</vt:lpstr>
      <vt:lpstr>Integrated Temporal Waveform of 10 ΤHz pulses</vt:lpstr>
      <vt:lpstr>ΤHz comb spectrum</vt:lpstr>
      <vt:lpstr>Acetonitrile gas at  low pressure(1kPa)</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デュアルTHzコムにおけるコム間ビートの抽出</dc:title>
  <dc:creator>ichikawa</dc:creator>
  <cp:lastModifiedBy>ichikawa</cp:lastModifiedBy>
  <cp:revision>459</cp:revision>
  <cp:lastPrinted>2014-09-12T11:49:55Z</cp:lastPrinted>
  <dcterms:created xsi:type="dcterms:W3CDTF">2013-07-11T04:23:21Z</dcterms:created>
  <dcterms:modified xsi:type="dcterms:W3CDTF">2014-09-26T09:07:14Z</dcterms:modified>
</cp:coreProperties>
</file>